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5" r:id="rId1"/>
  </p:sldMasterIdLst>
  <p:notesMasterIdLst>
    <p:notesMasterId r:id="rId42"/>
  </p:notesMasterIdLst>
  <p:sldIdLst>
    <p:sldId id="256" r:id="rId2"/>
    <p:sldId id="292" r:id="rId3"/>
    <p:sldId id="280" r:id="rId4"/>
    <p:sldId id="290" r:id="rId5"/>
    <p:sldId id="306" r:id="rId6"/>
    <p:sldId id="307" r:id="rId7"/>
    <p:sldId id="278" r:id="rId8"/>
    <p:sldId id="283" r:id="rId9"/>
    <p:sldId id="284" r:id="rId10"/>
    <p:sldId id="282" r:id="rId11"/>
    <p:sldId id="281" r:id="rId12"/>
    <p:sldId id="259" r:id="rId13"/>
    <p:sldId id="286" r:id="rId14"/>
    <p:sldId id="261" r:id="rId15"/>
    <p:sldId id="293" r:id="rId16"/>
    <p:sldId id="262" r:id="rId17"/>
    <p:sldId id="264" r:id="rId18"/>
    <p:sldId id="274" r:id="rId19"/>
    <p:sldId id="266" r:id="rId20"/>
    <p:sldId id="273" r:id="rId21"/>
    <p:sldId id="289" r:id="rId22"/>
    <p:sldId id="305" r:id="rId23"/>
    <p:sldId id="275" r:id="rId24"/>
    <p:sldId id="294" r:id="rId25"/>
    <p:sldId id="295" r:id="rId26"/>
    <p:sldId id="298" r:id="rId27"/>
    <p:sldId id="300" r:id="rId28"/>
    <p:sldId id="304" r:id="rId29"/>
    <p:sldId id="270" r:id="rId30"/>
    <p:sldId id="301" r:id="rId31"/>
    <p:sldId id="291" r:id="rId32"/>
    <p:sldId id="303" r:id="rId33"/>
    <p:sldId id="302" r:id="rId34"/>
    <p:sldId id="297" r:id="rId35"/>
    <p:sldId id="299" r:id="rId36"/>
    <p:sldId id="277" r:id="rId37"/>
    <p:sldId id="287" r:id="rId38"/>
    <p:sldId id="288" r:id="rId39"/>
    <p:sldId id="276" r:id="rId40"/>
    <p:sldId id="272"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85526" autoAdjust="0"/>
  </p:normalViewPr>
  <p:slideViewPr>
    <p:cSldViewPr snapToGrid="0">
      <p:cViewPr varScale="1">
        <p:scale>
          <a:sx n="78" d="100"/>
          <a:sy n="78" d="100"/>
        </p:scale>
        <p:origin x="60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HK"/>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76FB5D-D262-43A8-88BC-9C734281ACA6}" type="datetimeFigureOut">
              <a:rPr lang="en-HK" smtClean="0"/>
              <a:t>22/1/2021</a:t>
            </a:fld>
            <a:endParaRPr lang="en-HK"/>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HK"/>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HK"/>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672665-6CDF-49B3-BB8B-83B4B7BE1460}" type="slidenum">
              <a:rPr lang="en-HK" smtClean="0"/>
              <a:t>‹#›</a:t>
            </a:fld>
            <a:endParaRPr lang="en-HK"/>
          </a:p>
        </p:txBody>
      </p:sp>
    </p:spTree>
    <p:extLst>
      <p:ext uri="{BB962C8B-B14F-4D97-AF65-F5344CB8AC3E}">
        <p14:creationId xmlns:p14="http://schemas.microsoft.com/office/powerpoint/2010/main" val="1044141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5"/>
          </p:nvPr>
        </p:nvSpPr>
        <p:spPr/>
        <p:txBody>
          <a:bodyPr/>
          <a:lstStyle/>
          <a:p>
            <a:fld id="{8B672665-6CDF-49B3-BB8B-83B4B7BE1460}" type="slidenum">
              <a:rPr lang="en-HK" smtClean="0"/>
              <a:t>1</a:t>
            </a:fld>
            <a:endParaRPr lang="en-HK"/>
          </a:p>
        </p:txBody>
      </p:sp>
    </p:spTree>
    <p:extLst>
      <p:ext uri="{BB962C8B-B14F-4D97-AF65-F5344CB8AC3E}">
        <p14:creationId xmlns:p14="http://schemas.microsoft.com/office/powerpoint/2010/main" val="3403702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5"/>
          </p:nvPr>
        </p:nvSpPr>
        <p:spPr/>
        <p:txBody>
          <a:bodyPr/>
          <a:lstStyle/>
          <a:p>
            <a:fld id="{8B672665-6CDF-49B3-BB8B-83B4B7BE1460}" type="slidenum">
              <a:rPr lang="en-HK" smtClean="0"/>
              <a:t>3</a:t>
            </a:fld>
            <a:endParaRPr lang="en-HK"/>
          </a:p>
        </p:txBody>
      </p:sp>
    </p:spTree>
    <p:extLst>
      <p:ext uri="{BB962C8B-B14F-4D97-AF65-F5344CB8AC3E}">
        <p14:creationId xmlns:p14="http://schemas.microsoft.com/office/powerpoint/2010/main" val="2026816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10"/>
          </p:nvPr>
        </p:nvSpPr>
        <p:spPr/>
        <p:txBody>
          <a:bodyPr/>
          <a:lstStyle/>
          <a:p>
            <a:fld id="{D2A1E828-10C6-477C-888C-64E0B012C555}" type="slidenum">
              <a:rPr lang="en-US" smtClean="0"/>
              <a:t>18</a:t>
            </a:fld>
            <a:endParaRPr lang="en-US"/>
          </a:p>
        </p:txBody>
      </p:sp>
    </p:spTree>
    <p:extLst>
      <p:ext uri="{BB962C8B-B14F-4D97-AF65-F5344CB8AC3E}">
        <p14:creationId xmlns:p14="http://schemas.microsoft.com/office/powerpoint/2010/main" val="1353260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Submitted the statistics of handled proofread requests and PIN members’ performance to CEDARS for reference and record (December 2019). No PIN members were assigned to the Libraries in the 2</a:t>
            </a:r>
            <a:r>
              <a:rPr lang="en-US" baseline="30000" dirty="0"/>
              <a:t>nd</a:t>
            </a:r>
            <a:r>
              <a:rPr lang="en-US" dirty="0"/>
              <a:t> semester, due to the outbreak of COVID-19.   </a:t>
            </a:r>
          </a:p>
          <a:p>
            <a:endParaRPr lang="en-US" dirty="0"/>
          </a:p>
        </p:txBody>
      </p:sp>
      <p:sp>
        <p:nvSpPr>
          <p:cNvPr id="4" name="Slide Number Placeholder 3"/>
          <p:cNvSpPr>
            <a:spLocks noGrp="1"/>
          </p:cNvSpPr>
          <p:nvPr>
            <p:ph type="sldNum" sz="quarter" idx="10"/>
          </p:nvPr>
        </p:nvSpPr>
        <p:spPr/>
        <p:txBody>
          <a:bodyPr/>
          <a:lstStyle/>
          <a:p>
            <a:fld id="{CD8893F9-0697-4546-AA24-9D8D98C84D95}" type="slidenum">
              <a:rPr lang="en-US" smtClean="0"/>
              <a:t>23</a:t>
            </a:fld>
            <a:endParaRPr lang="en-US"/>
          </a:p>
        </p:txBody>
      </p:sp>
    </p:spTree>
    <p:extLst>
      <p:ext uri="{BB962C8B-B14F-4D97-AF65-F5344CB8AC3E}">
        <p14:creationId xmlns:p14="http://schemas.microsoft.com/office/powerpoint/2010/main" val="28093615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789342" cy="6858000"/>
          </a:xfrm>
          <a:prstGeom prst="rect">
            <a:avLst/>
          </a:prstGeom>
        </p:spPr>
      </p:pic>
    </p:spTree>
    <p:extLst>
      <p:ext uri="{BB962C8B-B14F-4D97-AF65-F5344CB8AC3E}">
        <p14:creationId xmlns:p14="http://schemas.microsoft.com/office/powerpoint/2010/main" val="14845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8E5EC65-7BD8-441E-8A45-5EC790BD5CB2}" type="datetimeFigureOut">
              <a:rPr lang="en-HK" smtClean="0"/>
              <a:t>22/1/2021</a:t>
            </a:fld>
            <a:endParaRPr lang="en-HK"/>
          </a:p>
        </p:txBody>
      </p:sp>
      <p:sp>
        <p:nvSpPr>
          <p:cNvPr id="5" name="Footer Placeholder 4"/>
          <p:cNvSpPr>
            <a:spLocks noGrp="1"/>
          </p:cNvSpPr>
          <p:nvPr>
            <p:ph type="ftr" sz="quarter" idx="11"/>
          </p:nvPr>
        </p:nvSpPr>
        <p:spPr/>
        <p:txBody>
          <a:bodyPr/>
          <a:lstStyle/>
          <a:p>
            <a:endParaRPr lang="en-HK"/>
          </a:p>
        </p:txBody>
      </p:sp>
      <p:sp>
        <p:nvSpPr>
          <p:cNvPr id="6" name="Slide Number Placeholder 5"/>
          <p:cNvSpPr>
            <a:spLocks noGrp="1"/>
          </p:cNvSpPr>
          <p:nvPr>
            <p:ph type="sldNum" sz="quarter" idx="12"/>
          </p:nvPr>
        </p:nvSpPr>
        <p:spPr/>
        <p:txBody>
          <a:bodyPr/>
          <a:lstStyle/>
          <a:p>
            <a:fld id="{52D2250B-68CA-48F6-938D-3132A92B4D5C}" type="slidenum">
              <a:rPr lang="en-HK" smtClean="0"/>
              <a:t>‹#›</a:t>
            </a:fld>
            <a:endParaRPr lang="en-HK"/>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74814" y="6442842"/>
            <a:ext cx="1306676" cy="404648"/>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789342" cy="6858000"/>
          </a:xfrm>
          <a:prstGeom prst="rect">
            <a:avLst/>
          </a:prstGeom>
        </p:spPr>
      </p:pic>
    </p:spTree>
    <p:extLst>
      <p:ext uri="{BB962C8B-B14F-4D97-AF65-F5344CB8AC3E}">
        <p14:creationId xmlns:p14="http://schemas.microsoft.com/office/powerpoint/2010/main" val="885546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8E5EC65-7BD8-441E-8A45-5EC790BD5CB2}" type="datetimeFigureOut">
              <a:rPr lang="en-HK" smtClean="0"/>
              <a:t>22/1/2021</a:t>
            </a:fld>
            <a:endParaRPr lang="en-HK"/>
          </a:p>
        </p:txBody>
      </p:sp>
      <p:sp>
        <p:nvSpPr>
          <p:cNvPr id="5" name="Footer Placeholder 4"/>
          <p:cNvSpPr>
            <a:spLocks noGrp="1"/>
          </p:cNvSpPr>
          <p:nvPr>
            <p:ph type="ftr" sz="quarter" idx="11"/>
          </p:nvPr>
        </p:nvSpPr>
        <p:spPr/>
        <p:txBody>
          <a:bodyPr/>
          <a:lstStyle/>
          <a:p>
            <a:endParaRPr lang="en-HK"/>
          </a:p>
        </p:txBody>
      </p:sp>
      <p:sp>
        <p:nvSpPr>
          <p:cNvPr id="6" name="Slide Number Placeholder 5"/>
          <p:cNvSpPr>
            <a:spLocks noGrp="1"/>
          </p:cNvSpPr>
          <p:nvPr>
            <p:ph type="sldNum" sz="quarter" idx="12"/>
          </p:nvPr>
        </p:nvSpPr>
        <p:spPr/>
        <p:txBody>
          <a:bodyPr/>
          <a:lstStyle/>
          <a:p>
            <a:fld id="{52D2250B-68CA-48F6-938D-3132A92B4D5C}" type="slidenum">
              <a:rPr lang="en-HK" smtClean="0"/>
              <a:t>‹#›</a:t>
            </a:fld>
            <a:endParaRPr lang="en-HK"/>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74814" y="6442842"/>
            <a:ext cx="1306676" cy="404648"/>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789342" cy="6858000"/>
          </a:xfrm>
          <a:prstGeom prst="rect">
            <a:avLst/>
          </a:prstGeom>
        </p:spPr>
      </p:pic>
    </p:spTree>
    <p:extLst>
      <p:ext uri="{BB962C8B-B14F-4D97-AF65-F5344CB8AC3E}">
        <p14:creationId xmlns:p14="http://schemas.microsoft.com/office/powerpoint/2010/main" val="3987175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E5EC65-7BD8-441E-8A45-5EC790BD5CB2}" type="datetimeFigureOut">
              <a:rPr lang="en-HK" smtClean="0"/>
              <a:t>22/1/2021</a:t>
            </a:fld>
            <a:endParaRPr lang="en-HK"/>
          </a:p>
        </p:txBody>
      </p:sp>
      <p:sp>
        <p:nvSpPr>
          <p:cNvPr id="5" name="Footer Placeholder 4"/>
          <p:cNvSpPr>
            <a:spLocks noGrp="1"/>
          </p:cNvSpPr>
          <p:nvPr>
            <p:ph type="ftr" sz="quarter" idx="11"/>
          </p:nvPr>
        </p:nvSpPr>
        <p:spPr/>
        <p:txBody>
          <a:bodyPr/>
          <a:lstStyle/>
          <a:p>
            <a:endParaRPr lang="en-HK"/>
          </a:p>
        </p:txBody>
      </p:sp>
      <p:sp>
        <p:nvSpPr>
          <p:cNvPr id="6" name="Slide Number Placeholder 5"/>
          <p:cNvSpPr>
            <a:spLocks noGrp="1"/>
          </p:cNvSpPr>
          <p:nvPr>
            <p:ph type="sldNum" sz="quarter" idx="12"/>
          </p:nvPr>
        </p:nvSpPr>
        <p:spPr/>
        <p:txBody>
          <a:bodyPr/>
          <a:lstStyle/>
          <a:p>
            <a:fld id="{52D2250B-68CA-48F6-938D-3132A92B4D5C}" type="slidenum">
              <a:rPr lang="en-HK" smtClean="0"/>
              <a:t>‹#›</a:t>
            </a:fld>
            <a:endParaRPr lang="en-HK"/>
          </a:p>
        </p:txBody>
      </p:sp>
    </p:spTree>
    <p:extLst>
      <p:ext uri="{BB962C8B-B14F-4D97-AF65-F5344CB8AC3E}">
        <p14:creationId xmlns:p14="http://schemas.microsoft.com/office/powerpoint/2010/main" val="202056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35449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974427" y="722970"/>
            <a:ext cx="8334703"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2974427" y="3202645"/>
            <a:ext cx="833470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11402658" y="0"/>
            <a:ext cx="789342" cy="6858000"/>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99" y="0"/>
            <a:ext cx="2194091" cy="6858000"/>
          </a:xfrm>
          <a:prstGeom prst="rect">
            <a:avLst/>
          </a:prstGeom>
        </p:spPr>
      </p:pic>
    </p:spTree>
    <p:extLst>
      <p:ext uri="{BB962C8B-B14F-4D97-AF65-F5344CB8AC3E}">
        <p14:creationId xmlns:p14="http://schemas.microsoft.com/office/powerpoint/2010/main" val="2238310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8E5EC65-7BD8-441E-8A45-5EC790BD5CB2}" type="datetimeFigureOut">
              <a:rPr lang="en-HK" smtClean="0"/>
              <a:t>22/1/2021</a:t>
            </a:fld>
            <a:endParaRPr lang="en-HK"/>
          </a:p>
        </p:txBody>
      </p:sp>
      <p:sp>
        <p:nvSpPr>
          <p:cNvPr id="5" name="Footer Placeholder 4"/>
          <p:cNvSpPr>
            <a:spLocks noGrp="1"/>
          </p:cNvSpPr>
          <p:nvPr>
            <p:ph type="ftr" sz="quarter" idx="11"/>
          </p:nvPr>
        </p:nvSpPr>
        <p:spPr/>
        <p:txBody>
          <a:bodyPr/>
          <a:lstStyle/>
          <a:p>
            <a:endParaRPr lang="en-HK"/>
          </a:p>
        </p:txBody>
      </p:sp>
      <p:sp>
        <p:nvSpPr>
          <p:cNvPr id="6" name="Slide Number Placeholder 5"/>
          <p:cNvSpPr>
            <a:spLocks noGrp="1"/>
          </p:cNvSpPr>
          <p:nvPr>
            <p:ph type="sldNum" sz="quarter" idx="12"/>
          </p:nvPr>
        </p:nvSpPr>
        <p:spPr/>
        <p:txBody>
          <a:bodyPr/>
          <a:lstStyle/>
          <a:p>
            <a:fld id="{52D2250B-68CA-48F6-938D-3132A92B4D5C}" type="slidenum">
              <a:rPr lang="en-HK" smtClean="0"/>
              <a:t>‹#›</a:t>
            </a:fld>
            <a:endParaRPr lang="en-HK"/>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74814" y="6442842"/>
            <a:ext cx="1306676" cy="404648"/>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789342" cy="6858000"/>
          </a:xfrm>
          <a:prstGeom prst="rect">
            <a:avLst/>
          </a:prstGeom>
        </p:spPr>
      </p:pic>
    </p:spTree>
    <p:extLst>
      <p:ext uri="{BB962C8B-B14F-4D97-AF65-F5344CB8AC3E}">
        <p14:creationId xmlns:p14="http://schemas.microsoft.com/office/powerpoint/2010/main" val="2140809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8E5EC65-7BD8-441E-8A45-5EC790BD5CB2}" type="datetimeFigureOut">
              <a:rPr lang="en-HK" smtClean="0"/>
              <a:t>22/1/2021</a:t>
            </a:fld>
            <a:endParaRPr lang="en-HK"/>
          </a:p>
        </p:txBody>
      </p:sp>
      <p:sp>
        <p:nvSpPr>
          <p:cNvPr id="6" name="Footer Placeholder 5"/>
          <p:cNvSpPr>
            <a:spLocks noGrp="1"/>
          </p:cNvSpPr>
          <p:nvPr>
            <p:ph type="ftr" sz="quarter" idx="11"/>
          </p:nvPr>
        </p:nvSpPr>
        <p:spPr/>
        <p:txBody>
          <a:bodyPr/>
          <a:lstStyle/>
          <a:p>
            <a:endParaRPr lang="en-HK"/>
          </a:p>
        </p:txBody>
      </p:sp>
      <p:sp>
        <p:nvSpPr>
          <p:cNvPr id="7" name="Slide Number Placeholder 6"/>
          <p:cNvSpPr>
            <a:spLocks noGrp="1"/>
          </p:cNvSpPr>
          <p:nvPr>
            <p:ph type="sldNum" sz="quarter" idx="12"/>
          </p:nvPr>
        </p:nvSpPr>
        <p:spPr/>
        <p:txBody>
          <a:bodyPr/>
          <a:lstStyle/>
          <a:p>
            <a:fld id="{52D2250B-68CA-48F6-938D-3132A92B4D5C}" type="slidenum">
              <a:rPr lang="en-HK" smtClean="0"/>
              <a:t>‹#›</a:t>
            </a:fld>
            <a:endParaRPr lang="en-HK"/>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74814" y="6442842"/>
            <a:ext cx="1306676" cy="404648"/>
          </a:xfrm>
          <a:prstGeom prst="rect">
            <a:avLst/>
          </a:prstGeom>
        </p:spPr>
      </p:pic>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789342" cy="6858000"/>
          </a:xfrm>
          <a:prstGeom prst="rect">
            <a:avLst/>
          </a:prstGeom>
        </p:spPr>
      </p:pic>
    </p:spTree>
    <p:extLst>
      <p:ext uri="{BB962C8B-B14F-4D97-AF65-F5344CB8AC3E}">
        <p14:creationId xmlns:p14="http://schemas.microsoft.com/office/powerpoint/2010/main" val="2778006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8E5EC65-7BD8-441E-8A45-5EC790BD5CB2}" type="datetimeFigureOut">
              <a:rPr lang="en-HK" smtClean="0"/>
              <a:t>22/1/2021</a:t>
            </a:fld>
            <a:endParaRPr lang="en-HK"/>
          </a:p>
        </p:txBody>
      </p:sp>
      <p:sp>
        <p:nvSpPr>
          <p:cNvPr id="8" name="Footer Placeholder 7"/>
          <p:cNvSpPr>
            <a:spLocks noGrp="1"/>
          </p:cNvSpPr>
          <p:nvPr>
            <p:ph type="ftr" sz="quarter" idx="11"/>
          </p:nvPr>
        </p:nvSpPr>
        <p:spPr/>
        <p:txBody>
          <a:bodyPr/>
          <a:lstStyle/>
          <a:p>
            <a:endParaRPr lang="en-HK"/>
          </a:p>
        </p:txBody>
      </p:sp>
      <p:sp>
        <p:nvSpPr>
          <p:cNvPr id="9" name="Slide Number Placeholder 8"/>
          <p:cNvSpPr>
            <a:spLocks noGrp="1"/>
          </p:cNvSpPr>
          <p:nvPr>
            <p:ph type="sldNum" sz="quarter" idx="12"/>
          </p:nvPr>
        </p:nvSpPr>
        <p:spPr/>
        <p:txBody>
          <a:bodyPr/>
          <a:lstStyle/>
          <a:p>
            <a:fld id="{52D2250B-68CA-48F6-938D-3132A92B4D5C}" type="slidenum">
              <a:rPr lang="en-HK" smtClean="0"/>
              <a:t>‹#›</a:t>
            </a:fld>
            <a:endParaRPr lang="en-HK"/>
          </a:p>
        </p:txBody>
      </p:sp>
      <p:pic>
        <p:nvPicPr>
          <p:cNvPr id="10" name="Pictur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74814" y="6442842"/>
            <a:ext cx="1306676" cy="404648"/>
          </a:xfrm>
          <a:prstGeom prst="rect">
            <a:avLst/>
          </a:prstGeom>
        </p:spPr>
      </p:pic>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789342" cy="6858000"/>
          </a:xfrm>
          <a:prstGeom prst="rect">
            <a:avLst/>
          </a:prstGeom>
        </p:spPr>
      </p:pic>
    </p:spTree>
    <p:extLst>
      <p:ext uri="{BB962C8B-B14F-4D97-AF65-F5344CB8AC3E}">
        <p14:creationId xmlns:p14="http://schemas.microsoft.com/office/powerpoint/2010/main" val="2465946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8E5EC65-7BD8-441E-8A45-5EC790BD5CB2}" type="datetimeFigureOut">
              <a:rPr lang="en-HK" smtClean="0"/>
              <a:t>22/1/2021</a:t>
            </a:fld>
            <a:endParaRPr lang="en-HK"/>
          </a:p>
        </p:txBody>
      </p:sp>
      <p:sp>
        <p:nvSpPr>
          <p:cNvPr id="4" name="Footer Placeholder 3"/>
          <p:cNvSpPr>
            <a:spLocks noGrp="1"/>
          </p:cNvSpPr>
          <p:nvPr>
            <p:ph type="ftr" sz="quarter" idx="11"/>
          </p:nvPr>
        </p:nvSpPr>
        <p:spPr/>
        <p:txBody>
          <a:bodyPr/>
          <a:lstStyle/>
          <a:p>
            <a:endParaRPr lang="en-HK"/>
          </a:p>
        </p:txBody>
      </p:sp>
      <p:sp>
        <p:nvSpPr>
          <p:cNvPr id="5" name="Slide Number Placeholder 4"/>
          <p:cNvSpPr>
            <a:spLocks noGrp="1"/>
          </p:cNvSpPr>
          <p:nvPr>
            <p:ph type="sldNum" sz="quarter" idx="12"/>
          </p:nvPr>
        </p:nvSpPr>
        <p:spPr/>
        <p:txBody>
          <a:bodyPr/>
          <a:lstStyle/>
          <a:p>
            <a:fld id="{52D2250B-68CA-48F6-938D-3132A92B4D5C}" type="slidenum">
              <a:rPr lang="en-HK" smtClean="0"/>
              <a:t>‹#›</a:t>
            </a:fld>
            <a:endParaRPr lang="en-HK"/>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74814" y="6442842"/>
            <a:ext cx="1306676" cy="404648"/>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789342" cy="6858000"/>
          </a:xfrm>
          <a:prstGeom prst="rect">
            <a:avLst/>
          </a:prstGeom>
        </p:spPr>
      </p:pic>
    </p:spTree>
    <p:extLst>
      <p:ext uri="{BB962C8B-B14F-4D97-AF65-F5344CB8AC3E}">
        <p14:creationId xmlns:p14="http://schemas.microsoft.com/office/powerpoint/2010/main" val="3568113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E5EC65-7BD8-441E-8A45-5EC790BD5CB2}" type="datetimeFigureOut">
              <a:rPr lang="en-HK" smtClean="0"/>
              <a:t>22/1/2021</a:t>
            </a:fld>
            <a:endParaRPr lang="en-HK"/>
          </a:p>
        </p:txBody>
      </p:sp>
      <p:sp>
        <p:nvSpPr>
          <p:cNvPr id="3" name="Footer Placeholder 2"/>
          <p:cNvSpPr>
            <a:spLocks noGrp="1"/>
          </p:cNvSpPr>
          <p:nvPr>
            <p:ph type="ftr" sz="quarter" idx="11"/>
          </p:nvPr>
        </p:nvSpPr>
        <p:spPr/>
        <p:txBody>
          <a:bodyPr/>
          <a:lstStyle/>
          <a:p>
            <a:endParaRPr lang="en-HK"/>
          </a:p>
        </p:txBody>
      </p:sp>
      <p:sp>
        <p:nvSpPr>
          <p:cNvPr id="4" name="Slide Number Placeholder 3"/>
          <p:cNvSpPr>
            <a:spLocks noGrp="1"/>
          </p:cNvSpPr>
          <p:nvPr>
            <p:ph type="sldNum" sz="quarter" idx="12"/>
          </p:nvPr>
        </p:nvSpPr>
        <p:spPr/>
        <p:txBody>
          <a:bodyPr/>
          <a:lstStyle/>
          <a:p>
            <a:fld id="{52D2250B-68CA-48F6-938D-3132A92B4D5C}" type="slidenum">
              <a:rPr lang="en-HK" smtClean="0"/>
              <a:t>‹#›</a:t>
            </a:fld>
            <a:endParaRPr lang="en-HK"/>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74814" y="6442842"/>
            <a:ext cx="1306676" cy="404648"/>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789342" cy="6858000"/>
          </a:xfrm>
          <a:prstGeom prst="rect">
            <a:avLst/>
          </a:prstGeom>
        </p:spPr>
      </p:pic>
    </p:spTree>
    <p:extLst>
      <p:ext uri="{BB962C8B-B14F-4D97-AF65-F5344CB8AC3E}">
        <p14:creationId xmlns:p14="http://schemas.microsoft.com/office/powerpoint/2010/main" val="254809814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8E5EC65-7BD8-441E-8A45-5EC790BD5CB2}" type="datetimeFigureOut">
              <a:rPr lang="en-HK" smtClean="0"/>
              <a:t>22/1/2021</a:t>
            </a:fld>
            <a:endParaRPr lang="en-HK"/>
          </a:p>
        </p:txBody>
      </p:sp>
      <p:sp>
        <p:nvSpPr>
          <p:cNvPr id="6" name="Footer Placeholder 5"/>
          <p:cNvSpPr>
            <a:spLocks noGrp="1"/>
          </p:cNvSpPr>
          <p:nvPr>
            <p:ph type="ftr" sz="quarter" idx="11"/>
          </p:nvPr>
        </p:nvSpPr>
        <p:spPr/>
        <p:txBody>
          <a:bodyPr/>
          <a:lstStyle/>
          <a:p>
            <a:endParaRPr lang="en-HK"/>
          </a:p>
        </p:txBody>
      </p:sp>
      <p:sp>
        <p:nvSpPr>
          <p:cNvPr id="7" name="Slide Number Placeholder 6"/>
          <p:cNvSpPr>
            <a:spLocks noGrp="1"/>
          </p:cNvSpPr>
          <p:nvPr>
            <p:ph type="sldNum" sz="quarter" idx="12"/>
          </p:nvPr>
        </p:nvSpPr>
        <p:spPr/>
        <p:txBody>
          <a:bodyPr/>
          <a:lstStyle/>
          <a:p>
            <a:fld id="{52D2250B-68CA-48F6-938D-3132A92B4D5C}" type="slidenum">
              <a:rPr lang="en-HK" smtClean="0"/>
              <a:t>‹#›</a:t>
            </a:fld>
            <a:endParaRPr lang="en-HK"/>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74814" y="6442842"/>
            <a:ext cx="1306676" cy="404648"/>
          </a:xfrm>
          <a:prstGeom prst="rect">
            <a:avLst/>
          </a:prstGeom>
        </p:spPr>
      </p:pic>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789342" cy="6858000"/>
          </a:xfrm>
          <a:prstGeom prst="rect">
            <a:avLst/>
          </a:prstGeom>
        </p:spPr>
      </p:pic>
    </p:spTree>
    <p:extLst>
      <p:ext uri="{BB962C8B-B14F-4D97-AF65-F5344CB8AC3E}">
        <p14:creationId xmlns:p14="http://schemas.microsoft.com/office/powerpoint/2010/main" val="40643710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8E5EC65-7BD8-441E-8A45-5EC790BD5CB2}" type="datetimeFigureOut">
              <a:rPr lang="en-HK" smtClean="0"/>
              <a:t>22/1/2021</a:t>
            </a:fld>
            <a:endParaRPr lang="en-HK"/>
          </a:p>
        </p:txBody>
      </p:sp>
      <p:sp>
        <p:nvSpPr>
          <p:cNvPr id="6" name="Footer Placeholder 5"/>
          <p:cNvSpPr>
            <a:spLocks noGrp="1"/>
          </p:cNvSpPr>
          <p:nvPr>
            <p:ph type="ftr" sz="quarter" idx="11"/>
          </p:nvPr>
        </p:nvSpPr>
        <p:spPr/>
        <p:txBody>
          <a:bodyPr/>
          <a:lstStyle/>
          <a:p>
            <a:endParaRPr lang="en-HK"/>
          </a:p>
        </p:txBody>
      </p:sp>
      <p:sp>
        <p:nvSpPr>
          <p:cNvPr id="7" name="Slide Number Placeholder 6"/>
          <p:cNvSpPr>
            <a:spLocks noGrp="1"/>
          </p:cNvSpPr>
          <p:nvPr>
            <p:ph type="sldNum" sz="quarter" idx="12"/>
          </p:nvPr>
        </p:nvSpPr>
        <p:spPr/>
        <p:txBody>
          <a:bodyPr/>
          <a:lstStyle/>
          <a:p>
            <a:fld id="{52D2250B-68CA-48F6-938D-3132A92B4D5C}" type="slidenum">
              <a:rPr lang="en-HK" smtClean="0"/>
              <a:t>‹#›</a:t>
            </a:fld>
            <a:endParaRPr lang="en-HK"/>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74814" y="6442842"/>
            <a:ext cx="1306676" cy="404648"/>
          </a:xfrm>
          <a:prstGeom prst="rect">
            <a:avLst/>
          </a:prstGeom>
        </p:spPr>
      </p:pic>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789342" cy="6858000"/>
          </a:xfrm>
          <a:prstGeom prst="rect">
            <a:avLst/>
          </a:prstGeom>
        </p:spPr>
      </p:pic>
    </p:spTree>
    <p:extLst>
      <p:ext uri="{BB962C8B-B14F-4D97-AF65-F5344CB8AC3E}">
        <p14:creationId xmlns:p14="http://schemas.microsoft.com/office/powerpoint/2010/main" val="2246788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87668" y="365125"/>
            <a:ext cx="10731063"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1187668" y="1825625"/>
            <a:ext cx="10731063"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E5EC65-7BD8-441E-8A45-5EC790BD5CB2}" type="datetimeFigureOut">
              <a:rPr lang="en-HK" smtClean="0"/>
              <a:t>22/1/2021</a:t>
            </a:fld>
            <a:endParaRPr lang="en-HK"/>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HK"/>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D2250B-68CA-48F6-938D-3132A92B4D5C}" type="slidenum">
              <a:rPr lang="en-HK" smtClean="0"/>
              <a:t>‹#›</a:t>
            </a:fld>
            <a:endParaRPr lang="en-HK"/>
          </a:p>
        </p:txBody>
      </p:sp>
      <p:pic>
        <p:nvPicPr>
          <p:cNvPr id="7" name="Picture 6"/>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3671" y="0"/>
            <a:ext cx="789342" cy="6858000"/>
          </a:xfrm>
          <a:prstGeom prst="rect">
            <a:avLst/>
          </a:prstGeom>
        </p:spPr>
      </p:pic>
      <p:pic>
        <p:nvPicPr>
          <p:cNvPr id="10" name="Picture 9"/>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10874814" y="6442842"/>
            <a:ext cx="1306676" cy="404648"/>
          </a:xfrm>
          <a:prstGeom prst="rect">
            <a:avLst/>
          </a:prstGeom>
        </p:spPr>
      </p:pic>
    </p:spTree>
    <p:extLst>
      <p:ext uri="{BB962C8B-B14F-4D97-AF65-F5344CB8AC3E}">
        <p14:creationId xmlns:p14="http://schemas.microsoft.com/office/powerpoint/2010/main" val="2252723431"/>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cid:image001.jpg@01D4A8FA.99F44580" TargetMode="External"/><Relationship Id="rId7" Type="http://schemas.openxmlformats.org/officeDocument/2006/relationships/image" Target="../media/image19.jpeg"/><Relationship Id="rId2" Type="http://schemas.openxmlformats.org/officeDocument/2006/relationships/image" Target="../media/image15.jpeg"/><Relationship Id="rId1" Type="http://schemas.openxmlformats.org/officeDocument/2006/relationships/slideLayout" Target="../slideLayouts/slideLayout12.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1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2.xml"/><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2.xml"/><Relationship Id="rId5" Type="http://schemas.openxmlformats.org/officeDocument/2006/relationships/image" Target="../media/image42.jpeg"/><Relationship Id="rId4" Type="http://schemas.openxmlformats.org/officeDocument/2006/relationships/image" Target="../media/image4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45.jpeg"/><Relationship Id="rId4" Type="http://schemas.openxmlformats.org/officeDocument/2006/relationships/image" Target="../media/image44.jpeg"/></Relationships>
</file>

<file path=ppt/slides/_rels/slide2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2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12.xml"/><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hyperlink" Target="https://www.campus.ageing.hku.hk/commoncore" TargetMode="Externa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12.xml"/><Relationship Id="rId4" Type="http://schemas.openxmlformats.org/officeDocument/2006/relationships/image" Target="../media/image6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hyperlink" Target="https://lib.hku.hk/teachbydesign/sdg2020.html" TargetMode="External"/><Relationship Id="rId2" Type="http://schemas.openxmlformats.org/officeDocument/2006/relationships/image" Target="../media/image66.jpeg"/><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hyperlink" Target="https://lib.hku.hk/360tour/Second_Floor/" TargetMode="External"/><Relationship Id="rId2" Type="http://schemas.openxmlformats.org/officeDocument/2006/relationships/hyperlink" Target="https://www.librarianshipstudies.com/2018/05/quotes-libraries-librarians-library-information-science.html"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lib.hku.hk/360tour/2nd_Floor_A/" TargetMode="External"/><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74427" y="1829281"/>
            <a:ext cx="8334703" cy="2387600"/>
          </a:xfrm>
        </p:spPr>
        <p:txBody>
          <a:bodyPr>
            <a:normAutofit fontScale="90000"/>
          </a:bodyPr>
          <a:lstStyle/>
          <a:p>
            <a:r>
              <a:rPr lang="en-HK" dirty="0"/>
              <a:t/>
            </a:r>
            <a:br>
              <a:rPr lang="en-HK" dirty="0"/>
            </a:br>
            <a:r>
              <a:rPr lang="en-HK" dirty="0"/>
              <a:t/>
            </a:r>
            <a:br>
              <a:rPr lang="en-HK" dirty="0"/>
            </a:br>
            <a:r>
              <a:rPr lang="en-US" sz="4900" b="1" dirty="0" err="1">
                <a:solidFill>
                  <a:schemeClr val="bg1">
                    <a:lumMod val="95000"/>
                  </a:schemeClr>
                </a:solidFill>
              </a:rPr>
              <a:t>Ingenium</a:t>
            </a:r>
            <a:r>
              <a:rPr lang="en-US" sz="4900" b="1" dirty="0">
                <a:solidFill>
                  <a:schemeClr val="bg1">
                    <a:lumMod val="95000"/>
                  </a:schemeClr>
                </a:solidFill>
              </a:rPr>
              <a:t>: New Interdisciplinary Learning Space for Innovation, Imagination, Invention and more during COVID-19</a:t>
            </a:r>
            <a:endParaRPr lang="en-HK" sz="4900" b="1" dirty="0">
              <a:solidFill>
                <a:schemeClr val="bg1">
                  <a:lumMod val="95000"/>
                </a:schemeClr>
              </a:solidFill>
            </a:endParaRPr>
          </a:p>
        </p:txBody>
      </p:sp>
      <p:sp>
        <p:nvSpPr>
          <p:cNvPr id="3" name="Subtitle 2"/>
          <p:cNvSpPr>
            <a:spLocks noGrp="1"/>
          </p:cNvSpPr>
          <p:nvPr>
            <p:ph type="subTitle" idx="1"/>
          </p:nvPr>
        </p:nvSpPr>
        <p:spPr>
          <a:xfrm>
            <a:off x="2974427" y="4410556"/>
            <a:ext cx="8334703" cy="1655762"/>
          </a:xfrm>
        </p:spPr>
        <p:txBody>
          <a:bodyPr/>
          <a:lstStyle/>
          <a:p>
            <a:r>
              <a:rPr lang="en-HK" b="1" dirty="0">
                <a:solidFill>
                  <a:schemeClr val="bg1">
                    <a:lumMod val="95000"/>
                  </a:schemeClr>
                </a:solidFill>
              </a:rPr>
              <a:t>Michael Cheng</a:t>
            </a:r>
          </a:p>
          <a:p>
            <a:r>
              <a:rPr lang="en-HK" b="1" dirty="0">
                <a:solidFill>
                  <a:schemeClr val="bg1">
                    <a:lumMod val="95000"/>
                  </a:schemeClr>
                </a:solidFill>
              </a:rPr>
              <a:t>Associate Librarian, Engagement and Learning Environments</a:t>
            </a:r>
          </a:p>
          <a:p>
            <a:r>
              <a:rPr lang="en-HK" b="1" dirty="0">
                <a:solidFill>
                  <a:schemeClr val="bg1">
                    <a:lumMod val="95000"/>
                  </a:schemeClr>
                </a:solidFill>
              </a:rPr>
              <a:t>22 Jan 2021</a:t>
            </a:r>
          </a:p>
        </p:txBody>
      </p:sp>
    </p:spTree>
    <p:extLst>
      <p:ext uri="{BB962C8B-B14F-4D97-AF65-F5344CB8AC3E}">
        <p14:creationId xmlns:p14="http://schemas.microsoft.com/office/powerpoint/2010/main" val="675618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err="1"/>
              <a:t>Ingenium</a:t>
            </a:r>
            <a:r>
              <a:rPr lang="en-HK" dirty="0"/>
              <a:t> – Library Innovation Centre</a:t>
            </a:r>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471078" y="1523494"/>
            <a:ext cx="8345584" cy="5083566"/>
          </a:xfrm>
          <a:prstGeom prst="rect">
            <a:avLst/>
          </a:prstGeom>
        </p:spPr>
      </p:pic>
    </p:spTree>
    <p:extLst>
      <p:ext uri="{BB962C8B-B14F-4D97-AF65-F5344CB8AC3E}">
        <p14:creationId xmlns:p14="http://schemas.microsoft.com/office/powerpoint/2010/main" val="113312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err="1"/>
              <a:t>Ingenium</a:t>
            </a:r>
            <a:r>
              <a:rPr lang="en-HK" dirty="0"/>
              <a:t> – Exhibition and Event Space</a:t>
            </a:r>
          </a:p>
        </p:txBody>
      </p:sp>
      <p:pic>
        <p:nvPicPr>
          <p:cNvPr id="6" name="Content Placeholder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187668" y="1594398"/>
            <a:ext cx="9908359" cy="4351338"/>
          </a:xfrm>
          <a:prstGeom prst="rect">
            <a:avLst/>
          </a:prstGeom>
        </p:spPr>
      </p:pic>
    </p:spTree>
    <p:extLst>
      <p:ext uri="{BB962C8B-B14F-4D97-AF65-F5344CB8AC3E}">
        <p14:creationId xmlns:p14="http://schemas.microsoft.com/office/powerpoint/2010/main" val="20129408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New Facilities</a:t>
            </a:r>
          </a:p>
        </p:txBody>
      </p:sp>
      <p:sp>
        <p:nvSpPr>
          <p:cNvPr id="3" name="Content Placeholder 2"/>
          <p:cNvSpPr>
            <a:spLocks noGrp="1"/>
          </p:cNvSpPr>
          <p:nvPr>
            <p:ph idx="1"/>
          </p:nvPr>
        </p:nvSpPr>
        <p:spPr>
          <a:xfrm>
            <a:off x="946875" y="1802656"/>
            <a:ext cx="10515600" cy="4351338"/>
          </a:xfrm>
        </p:spPr>
        <p:txBody>
          <a:bodyPr>
            <a:normAutofit fontScale="92500" lnSpcReduction="20000"/>
          </a:bodyPr>
          <a:lstStyle/>
          <a:p>
            <a:pPr lvl="1"/>
            <a:r>
              <a:rPr lang="en-HK" sz="3200" dirty="0"/>
              <a:t>VR – HTC VIVE Pro/Workstations with powerful </a:t>
            </a:r>
            <a:r>
              <a:rPr lang="en-HK" sz="3200" dirty="0" err="1"/>
              <a:t>Nvidia</a:t>
            </a:r>
            <a:r>
              <a:rPr lang="en-HK" sz="3200" dirty="0"/>
              <a:t> GPU</a:t>
            </a:r>
          </a:p>
          <a:p>
            <a:pPr lvl="1"/>
            <a:r>
              <a:rPr lang="en-HK" sz="3200" dirty="0"/>
              <a:t>AI facilities – AI Lambda workstations with GPU.</a:t>
            </a:r>
          </a:p>
          <a:p>
            <a:pPr lvl="1"/>
            <a:r>
              <a:rPr lang="en-HK" sz="3200" dirty="0"/>
              <a:t>Noise cancelling headphone</a:t>
            </a:r>
          </a:p>
          <a:p>
            <a:pPr lvl="1"/>
            <a:r>
              <a:rPr lang="en-HK" sz="3200" dirty="0"/>
              <a:t>360 camera</a:t>
            </a:r>
          </a:p>
          <a:p>
            <a:pPr lvl="1"/>
            <a:r>
              <a:rPr lang="en-HK" sz="3200" dirty="0"/>
              <a:t>3D printers</a:t>
            </a:r>
          </a:p>
          <a:p>
            <a:pPr lvl="1"/>
            <a:r>
              <a:rPr lang="en-HK" sz="3200" dirty="0"/>
              <a:t>3D scanners</a:t>
            </a:r>
          </a:p>
          <a:p>
            <a:pPr lvl="1"/>
            <a:r>
              <a:rPr lang="en-HK" sz="3200" dirty="0"/>
              <a:t>Laser cutting</a:t>
            </a:r>
          </a:p>
          <a:p>
            <a:pPr lvl="1"/>
            <a:r>
              <a:rPr lang="en-HK" sz="3200" dirty="0"/>
              <a:t>Digital Interactive Lab – Large visualization wall</a:t>
            </a:r>
          </a:p>
          <a:p>
            <a:pPr lvl="1"/>
            <a:r>
              <a:rPr lang="en-HK" sz="3200" dirty="0"/>
              <a:t>Laptop/iPad lending services</a:t>
            </a:r>
          </a:p>
          <a:p>
            <a:pPr lvl="1"/>
            <a:r>
              <a:rPr lang="en-HK" sz="3200" dirty="0"/>
              <a:t>Microsoft HoloLens II</a:t>
            </a:r>
          </a:p>
          <a:p>
            <a:pPr lvl="1"/>
            <a:r>
              <a:rPr lang="en-HK" sz="3200" dirty="0"/>
              <a:t>VR Salon</a:t>
            </a:r>
          </a:p>
          <a:p>
            <a:pPr lvl="1"/>
            <a:endParaRPr lang="en-HK" dirty="0"/>
          </a:p>
          <a:p>
            <a:endParaRPr lang="en-HK" dirty="0"/>
          </a:p>
        </p:txBody>
      </p:sp>
    </p:spTree>
    <p:extLst>
      <p:ext uri="{BB962C8B-B14F-4D97-AF65-F5344CB8AC3E}">
        <p14:creationId xmlns:p14="http://schemas.microsoft.com/office/powerpoint/2010/main" val="5098146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5116" y="1804605"/>
            <a:ext cx="10731063" cy="4351338"/>
          </a:xfrm>
        </p:spPr>
        <p:txBody>
          <a:bodyPr>
            <a:normAutofit lnSpcReduction="10000"/>
          </a:bodyPr>
          <a:lstStyle/>
          <a:p>
            <a:pPr marL="0" indent="0">
              <a:buNone/>
            </a:pPr>
            <a:endParaRPr lang="en-HK" dirty="0"/>
          </a:p>
          <a:p>
            <a:pPr marL="0" indent="0" fontAlgn="base">
              <a:buNone/>
            </a:pPr>
            <a:r>
              <a:rPr lang="en-US" sz="4000" dirty="0"/>
              <a:t>"If you look at history, </a:t>
            </a:r>
            <a:r>
              <a:rPr lang="en-US" sz="4000" b="1" dirty="0">
                <a:solidFill>
                  <a:schemeClr val="accent1">
                    <a:lumMod val="50000"/>
                  </a:schemeClr>
                </a:solidFill>
              </a:rPr>
              <a:t>innovation</a:t>
            </a:r>
            <a:r>
              <a:rPr lang="en-US" sz="4000" dirty="0"/>
              <a:t> doesn’t come just from giving people incentives; it comes from creating </a:t>
            </a:r>
            <a:r>
              <a:rPr lang="en-US" sz="4000" b="1" dirty="0">
                <a:solidFill>
                  <a:schemeClr val="accent1">
                    <a:lumMod val="50000"/>
                  </a:schemeClr>
                </a:solidFill>
              </a:rPr>
              <a:t>environments where their ideas can connect</a:t>
            </a:r>
            <a:r>
              <a:rPr lang="en-US" sz="4000" dirty="0"/>
              <a:t>!"</a:t>
            </a:r>
          </a:p>
          <a:p>
            <a:pPr marL="0" indent="0" fontAlgn="base">
              <a:buNone/>
            </a:pPr>
            <a:r>
              <a:rPr lang="en-US" dirty="0"/>
              <a:t/>
            </a:r>
            <a:br>
              <a:rPr lang="en-US" dirty="0"/>
            </a:br>
            <a:endParaRPr lang="en-US" dirty="0"/>
          </a:p>
          <a:p>
            <a:pPr marL="0" indent="0">
              <a:buNone/>
            </a:pPr>
            <a:r>
              <a:rPr lang="en-US" b="1" dirty="0"/>
              <a:t>by Steven Johnson</a:t>
            </a:r>
          </a:p>
          <a:p>
            <a:pPr marL="0" indent="0">
              <a:buNone/>
            </a:pPr>
            <a:r>
              <a:rPr lang="en-US" dirty="0"/>
              <a:t>The Keynote speaker at 2019 </a:t>
            </a:r>
            <a:r>
              <a:rPr lang="en-US" dirty="0" err="1"/>
              <a:t>Educause</a:t>
            </a:r>
            <a:r>
              <a:rPr lang="en-US" dirty="0"/>
              <a:t>, Chicago</a:t>
            </a:r>
          </a:p>
        </p:txBody>
      </p:sp>
      <p:sp>
        <p:nvSpPr>
          <p:cNvPr id="4" name="Rectangle 3"/>
          <p:cNvSpPr/>
          <p:nvPr/>
        </p:nvSpPr>
        <p:spPr>
          <a:xfrm>
            <a:off x="1061544" y="448582"/>
            <a:ext cx="10103215" cy="707886"/>
          </a:xfrm>
          <a:prstGeom prst="rect">
            <a:avLst/>
          </a:prstGeom>
        </p:spPr>
        <p:txBody>
          <a:bodyPr wrap="none">
            <a:spAutoFit/>
          </a:bodyPr>
          <a:lstStyle/>
          <a:p>
            <a:r>
              <a:rPr lang="en-HK" sz="4000" dirty="0">
                <a:latin typeface="Calibri Light" panose="020F0302020204030204" pitchFamily="34" charset="0"/>
                <a:cs typeface="Calibri Light" panose="020F0302020204030204" pitchFamily="34" charset="0"/>
              </a:rPr>
              <a:t>2.  Community building – Engagement Activities</a:t>
            </a:r>
          </a:p>
        </p:txBody>
      </p:sp>
    </p:spTree>
    <p:extLst>
      <p:ext uri="{BB962C8B-B14F-4D97-AF65-F5344CB8AC3E}">
        <p14:creationId xmlns:p14="http://schemas.microsoft.com/office/powerpoint/2010/main" val="2647928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Image"/>
          <p:cNvPicPr/>
          <p:nvPr/>
        </p:nvPicPr>
        <p:blipFill>
          <a:blip r:embed="rId2" r:link="rId3" cstate="screen">
            <a:extLst>
              <a:ext uri="{28A0092B-C50C-407E-A947-70E740481C1C}">
                <a14:useLocalDpi xmlns:a14="http://schemas.microsoft.com/office/drawing/2010/main"/>
              </a:ext>
            </a:extLst>
          </a:blip>
          <a:srcRect/>
          <a:stretch>
            <a:fillRect/>
          </a:stretch>
        </p:blipFill>
        <p:spPr bwMode="auto">
          <a:xfrm>
            <a:off x="6877045" y="1613757"/>
            <a:ext cx="2202125" cy="1688715"/>
          </a:xfrm>
          <a:prstGeom prst="rect">
            <a:avLst/>
          </a:prstGeom>
          <a:noFill/>
          <a:ln>
            <a:noFill/>
          </a:ln>
        </p:spPr>
      </p:pic>
      <p:pic>
        <p:nvPicPr>
          <p:cNvPr id="13" name="Picture 12" descr="C:\Users\melisman\AppData\Local\Microsoft\Windows\INetCache\Content.Outlook\0J8KSLF1\DSC_2309 (003).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9126259" y="1634198"/>
            <a:ext cx="2109299" cy="1668273"/>
          </a:xfrm>
          <a:prstGeom prst="rect">
            <a:avLst/>
          </a:prstGeom>
          <a:noFill/>
          <a:ln>
            <a:noFill/>
          </a:ln>
        </p:spPr>
      </p:pic>
      <p:sp>
        <p:nvSpPr>
          <p:cNvPr id="14" name="Rectangle 13"/>
          <p:cNvSpPr/>
          <p:nvPr/>
        </p:nvSpPr>
        <p:spPr>
          <a:xfrm>
            <a:off x="1230250" y="288442"/>
            <a:ext cx="4279441" cy="646331"/>
          </a:xfrm>
          <a:prstGeom prst="rect">
            <a:avLst/>
          </a:prstGeom>
        </p:spPr>
        <p:txBody>
          <a:bodyPr wrap="none">
            <a:spAutoFit/>
          </a:bodyPr>
          <a:lstStyle/>
          <a:p>
            <a:r>
              <a:rPr lang="en-HK" sz="3600" dirty="0">
                <a:latin typeface="+mj-lt"/>
              </a:rPr>
              <a:t>Engagement Activities</a:t>
            </a:r>
          </a:p>
        </p:txBody>
      </p:sp>
      <p:sp>
        <p:nvSpPr>
          <p:cNvPr id="15" name="TextBox 14"/>
          <p:cNvSpPr txBox="1"/>
          <p:nvPr/>
        </p:nvSpPr>
        <p:spPr>
          <a:xfrm>
            <a:off x="6877046" y="891344"/>
            <a:ext cx="4498427" cy="723275"/>
          </a:xfrm>
          <a:prstGeom prst="rect">
            <a:avLst/>
          </a:prstGeom>
          <a:noFill/>
        </p:spPr>
        <p:txBody>
          <a:bodyPr wrap="square" rtlCol="0">
            <a:spAutoFit/>
          </a:bodyPr>
          <a:lstStyle/>
          <a:p>
            <a:pPr algn="ctr"/>
            <a:r>
              <a:rPr lang="en-HK" sz="2100" dirty="0"/>
              <a:t>      </a:t>
            </a:r>
            <a:r>
              <a:rPr lang="en-HK" sz="2000" dirty="0" err="1"/>
              <a:t>Center</a:t>
            </a:r>
            <a:r>
              <a:rPr lang="en-HK" sz="2000" dirty="0"/>
              <a:t> Applied English Studies (CAES)</a:t>
            </a:r>
          </a:p>
          <a:p>
            <a:pPr algn="ctr"/>
            <a:r>
              <a:rPr lang="en-US" sz="2000" b="1" dirty="0">
                <a:solidFill>
                  <a:schemeClr val="accent5">
                    <a:lumMod val="50000"/>
                  </a:schemeClr>
                </a:solidFill>
              </a:rPr>
              <a:t>Writing Centre Consultation Space</a:t>
            </a:r>
            <a:endParaRPr lang="en-HK" sz="2000" b="1" dirty="0">
              <a:solidFill>
                <a:schemeClr val="accent5">
                  <a:lumMod val="50000"/>
                </a:schemeClr>
              </a:solidFill>
            </a:endParaRPr>
          </a:p>
        </p:txBody>
      </p:sp>
      <p:pic>
        <p:nvPicPr>
          <p:cNvPr id="16" name="Picture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160113" y="4384776"/>
            <a:ext cx="1791148" cy="1343362"/>
          </a:xfrm>
          <a:prstGeom prst="rect">
            <a:avLst/>
          </a:prstGeom>
        </p:spPr>
      </p:pic>
      <p:pic>
        <p:nvPicPr>
          <p:cNvPr id="17" name="Picture 1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629246" y="5551132"/>
            <a:ext cx="1671489" cy="1253618"/>
          </a:xfrm>
          <a:prstGeom prst="rect">
            <a:avLst/>
          </a:prstGeom>
        </p:spPr>
      </p:pic>
      <p:pic>
        <p:nvPicPr>
          <p:cNvPr id="18" name="Picture 1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435952" y="4304941"/>
            <a:ext cx="1661588" cy="1246191"/>
          </a:xfrm>
          <a:prstGeom prst="rect">
            <a:avLst/>
          </a:prstGeom>
        </p:spPr>
      </p:pic>
      <p:sp>
        <p:nvSpPr>
          <p:cNvPr id="19" name="TextBox 18"/>
          <p:cNvSpPr txBox="1"/>
          <p:nvPr/>
        </p:nvSpPr>
        <p:spPr>
          <a:xfrm>
            <a:off x="1092422" y="4725099"/>
            <a:ext cx="1474251" cy="1338828"/>
          </a:xfrm>
          <a:prstGeom prst="rect">
            <a:avLst/>
          </a:prstGeom>
          <a:noFill/>
        </p:spPr>
        <p:txBody>
          <a:bodyPr wrap="square" rtlCol="0">
            <a:spAutoFit/>
          </a:bodyPr>
          <a:lstStyle/>
          <a:p>
            <a:r>
              <a:rPr lang="en-HK" sz="2100" dirty="0"/>
              <a:t> </a:t>
            </a:r>
            <a:r>
              <a:rPr lang="en-HK" sz="2000" dirty="0"/>
              <a:t>AI/VR Demo@</a:t>
            </a:r>
          </a:p>
          <a:p>
            <a:r>
              <a:rPr lang="en-HK" sz="2000" b="1" dirty="0" err="1">
                <a:solidFill>
                  <a:schemeClr val="accent5">
                    <a:lumMod val="50000"/>
                  </a:schemeClr>
                </a:solidFill>
              </a:rPr>
              <a:t>Ingenium</a:t>
            </a:r>
            <a:r>
              <a:rPr lang="en-HK" sz="2000" b="1" dirty="0">
                <a:solidFill>
                  <a:schemeClr val="accent5">
                    <a:lumMod val="50000"/>
                  </a:schemeClr>
                </a:solidFill>
              </a:rPr>
              <a:t> Opening</a:t>
            </a:r>
          </a:p>
        </p:txBody>
      </p:sp>
      <p:sp>
        <p:nvSpPr>
          <p:cNvPr id="21" name="TextBox 20"/>
          <p:cNvSpPr txBox="1"/>
          <p:nvPr/>
        </p:nvSpPr>
        <p:spPr>
          <a:xfrm>
            <a:off x="847834" y="1288004"/>
            <a:ext cx="2734439" cy="1015663"/>
          </a:xfrm>
          <a:prstGeom prst="rect">
            <a:avLst/>
          </a:prstGeom>
          <a:noFill/>
        </p:spPr>
        <p:txBody>
          <a:bodyPr wrap="square" rtlCol="0">
            <a:spAutoFit/>
          </a:bodyPr>
          <a:lstStyle/>
          <a:p>
            <a:pPr algn="ctr"/>
            <a:r>
              <a:rPr lang="en-HK" sz="2000" dirty="0"/>
              <a:t>Common Core</a:t>
            </a:r>
          </a:p>
          <a:p>
            <a:pPr algn="ctr"/>
            <a:r>
              <a:rPr lang="en-US" sz="2000" b="1" dirty="0">
                <a:solidFill>
                  <a:schemeClr val="accent5">
                    <a:lumMod val="50000"/>
                  </a:schemeClr>
                </a:solidFill>
              </a:rPr>
              <a:t>Student Learning Festival</a:t>
            </a:r>
            <a:endParaRPr lang="en-HK" sz="2000" b="1" dirty="0">
              <a:solidFill>
                <a:schemeClr val="accent5">
                  <a:lumMod val="50000"/>
                </a:schemeClr>
              </a:solidFill>
            </a:endParaRPr>
          </a:p>
        </p:txBody>
      </p:sp>
      <p:pic>
        <p:nvPicPr>
          <p:cNvPr id="3" name="Picture 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193161" y="1071162"/>
            <a:ext cx="1933903" cy="1450427"/>
          </a:xfrm>
          <a:prstGeom prst="rect">
            <a:avLst/>
          </a:prstGeom>
        </p:spPr>
      </p:pic>
      <p:pic>
        <p:nvPicPr>
          <p:cNvPr id="11" name="Picture 10"/>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818974" y="2521589"/>
            <a:ext cx="2357163" cy="1518734"/>
          </a:xfrm>
          <a:prstGeom prst="rect">
            <a:avLst/>
          </a:prstGeom>
        </p:spPr>
      </p:pic>
      <p:pic>
        <p:nvPicPr>
          <p:cNvPr id="22" name="Picture 2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92422" y="2303667"/>
            <a:ext cx="1703008" cy="1277256"/>
          </a:xfrm>
          <a:prstGeom prst="rect">
            <a:avLst/>
          </a:prstGeom>
        </p:spPr>
      </p:pic>
      <p:pic>
        <p:nvPicPr>
          <p:cNvPr id="2" name="Picture 1"/>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649490" y="4298352"/>
            <a:ext cx="3419419" cy="2279612"/>
          </a:xfrm>
          <a:prstGeom prst="rect">
            <a:avLst/>
          </a:prstGeom>
        </p:spPr>
      </p:pic>
      <p:sp>
        <p:nvSpPr>
          <p:cNvPr id="9" name="TextBox 8"/>
          <p:cNvSpPr txBox="1"/>
          <p:nvPr/>
        </p:nvSpPr>
        <p:spPr>
          <a:xfrm>
            <a:off x="5571922" y="3467354"/>
            <a:ext cx="6499472" cy="769441"/>
          </a:xfrm>
          <a:prstGeom prst="rect">
            <a:avLst/>
          </a:prstGeom>
          <a:noFill/>
        </p:spPr>
        <p:txBody>
          <a:bodyPr wrap="none" rtlCol="0">
            <a:spAutoFit/>
          </a:bodyPr>
          <a:lstStyle/>
          <a:p>
            <a:pPr algn="ctr"/>
            <a:r>
              <a:rPr lang="en-US" sz="2000" dirty="0"/>
              <a:t>Centre for the Enhancement of Teaching and Learning (</a:t>
            </a:r>
            <a:r>
              <a:rPr lang="en-HK" sz="2000" dirty="0"/>
              <a:t>CETL)</a:t>
            </a:r>
          </a:p>
          <a:p>
            <a:pPr algn="ctr"/>
            <a:r>
              <a:rPr lang="en-HK" sz="2400" b="1" dirty="0">
                <a:solidFill>
                  <a:schemeClr val="accent5">
                    <a:lumMod val="50000"/>
                  </a:schemeClr>
                </a:solidFill>
              </a:rPr>
              <a:t>Asia Symposium for Engineering Education</a:t>
            </a:r>
          </a:p>
        </p:txBody>
      </p:sp>
    </p:spTree>
    <p:extLst>
      <p:ext uri="{BB962C8B-B14F-4D97-AF65-F5344CB8AC3E}">
        <p14:creationId xmlns:p14="http://schemas.microsoft.com/office/powerpoint/2010/main" val="3592987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Engagement Activities</a:t>
            </a:r>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428254" y="1656511"/>
            <a:ext cx="2400152" cy="1800114"/>
          </a:xfr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3049" y="1656511"/>
            <a:ext cx="2405977" cy="1804483"/>
          </a:xfrm>
          <a:prstGeom prst="rect">
            <a:avLst/>
          </a:prstGeom>
        </p:spPr>
      </p:pic>
      <p:sp>
        <p:nvSpPr>
          <p:cNvPr id="6" name="TextBox 5"/>
          <p:cNvSpPr txBox="1"/>
          <p:nvPr/>
        </p:nvSpPr>
        <p:spPr>
          <a:xfrm>
            <a:off x="1834203" y="3456625"/>
            <a:ext cx="2593223" cy="646331"/>
          </a:xfrm>
          <a:prstGeom prst="rect">
            <a:avLst/>
          </a:prstGeom>
          <a:noFill/>
        </p:spPr>
        <p:txBody>
          <a:bodyPr wrap="square" rtlCol="0">
            <a:spAutoFit/>
          </a:bodyPr>
          <a:lstStyle/>
          <a:p>
            <a:pPr algn="ctr"/>
            <a:r>
              <a:rPr lang="en-HK" dirty="0"/>
              <a:t>Classes </a:t>
            </a:r>
          </a:p>
          <a:p>
            <a:r>
              <a:rPr lang="en-HK" dirty="0"/>
              <a:t>- Faculty of Education</a:t>
            </a:r>
          </a:p>
        </p:txBody>
      </p:sp>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52867" y="4102956"/>
            <a:ext cx="2275463" cy="1706599"/>
          </a:xfrm>
          <a:prstGeom prst="rect">
            <a:avLst/>
          </a:prstGeom>
        </p:spPr>
      </p:pic>
      <p:sp>
        <p:nvSpPr>
          <p:cNvPr id="8" name="TextBox 7"/>
          <p:cNvSpPr txBox="1"/>
          <p:nvPr/>
        </p:nvSpPr>
        <p:spPr>
          <a:xfrm>
            <a:off x="8843025" y="1690688"/>
            <a:ext cx="3430325" cy="1631216"/>
          </a:xfrm>
          <a:prstGeom prst="rect">
            <a:avLst/>
          </a:prstGeom>
          <a:noFill/>
        </p:spPr>
        <p:txBody>
          <a:bodyPr wrap="square" rtlCol="0">
            <a:spAutoFit/>
          </a:bodyPr>
          <a:lstStyle/>
          <a:p>
            <a:r>
              <a:rPr lang="en-US" sz="2000" dirty="0"/>
              <a:t>Centre for Information Technology in Education </a:t>
            </a:r>
            <a:endParaRPr lang="en-HK" sz="2000" dirty="0"/>
          </a:p>
          <a:p>
            <a:r>
              <a:rPr lang="en-HK" sz="2000" dirty="0"/>
              <a:t>(CITE) Research Symposium</a:t>
            </a:r>
          </a:p>
          <a:p>
            <a:r>
              <a:rPr lang="en-HK" sz="2000" dirty="0"/>
              <a:t>2019</a:t>
            </a:r>
          </a:p>
          <a:p>
            <a:r>
              <a:rPr lang="en-HK" sz="2000" dirty="0"/>
              <a:t>Faculty of Education</a:t>
            </a:r>
          </a:p>
        </p:txBody>
      </p:sp>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32524" y="3518342"/>
            <a:ext cx="3184628" cy="2388472"/>
          </a:xfrm>
          <a:prstGeom prst="rect">
            <a:avLst/>
          </a:prstGeom>
        </p:spPr>
      </p:pic>
      <p:pic>
        <p:nvPicPr>
          <p:cNvPr id="10" name="Picture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27572" y="1780909"/>
            <a:ext cx="2298125" cy="1723594"/>
          </a:xfrm>
          <a:prstGeom prst="rect">
            <a:avLst/>
          </a:prstGeom>
        </p:spPr>
      </p:pic>
      <p:pic>
        <p:nvPicPr>
          <p:cNvPr id="11" name="Picture 1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216496" y="3544729"/>
            <a:ext cx="2434508" cy="1825881"/>
          </a:xfrm>
          <a:prstGeom prst="rect">
            <a:avLst/>
          </a:prstGeom>
        </p:spPr>
      </p:pic>
    </p:spTree>
    <p:extLst>
      <p:ext uri="{BB962C8B-B14F-4D97-AF65-F5344CB8AC3E}">
        <p14:creationId xmlns:p14="http://schemas.microsoft.com/office/powerpoint/2010/main" val="3195341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Tutorial on AI at </a:t>
            </a:r>
            <a:r>
              <a:rPr lang="en-HK" dirty="0" err="1"/>
              <a:t>Ingenium</a:t>
            </a:r>
            <a:endParaRPr lang="en-HK" dirty="0"/>
          </a:p>
        </p:txBody>
      </p:sp>
      <p:sp>
        <p:nvSpPr>
          <p:cNvPr id="3" name="Content Placeholder 2"/>
          <p:cNvSpPr>
            <a:spLocks noGrp="1"/>
          </p:cNvSpPr>
          <p:nvPr>
            <p:ph idx="1"/>
          </p:nvPr>
        </p:nvSpPr>
        <p:spPr/>
        <p:txBody>
          <a:bodyPr>
            <a:normAutofit fontScale="85000" lnSpcReduction="20000"/>
          </a:bodyPr>
          <a:lstStyle/>
          <a:p>
            <a:r>
              <a:rPr lang="en-HK" dirty="0"/>
              <a:t>Collaborate with Faculty of Science</a:t>
            </a:r>
          </a:p>
          <a:p>
            <a:r>
              <a:rPr lang="en-HK" dirty="0"/>
              <a:t>Support on an AI Tutorial</a:t>
            </a:r>
          </a:p>
          <a:p>
            <a:pPr marL="0" indent="0">
              <a:buNone/>
            </a:pPr>
            <a:r>
              <a:rPr lang="en-HK" dirty="0"/>
              <a:t>(10 sessions – a total</a:t>
            </a:r>
          </a:p>
          <a:p>
            <a:pPr marL="0" indent="0">
              <a:buNone/>
            </a:pPr>
            <a:r>
              <a:rPr lang="en-HK" dirty="0"/>
              <a:t>about 130 UG students)</a:t>
            </a:r>
          </a:p>
          <a:p>
            <a:r>
              <a:rPr lang="en-HK" dirty="0"/>
              <a:t>Vision Model: </a:t>
            </a:r>
          </a:p>
          <a:p>
            <a:pPr lvl="1"/>
            <a:r>
              <a:rPr lang="en-HK" dirty="0"/>
              <a:t>Google Smile detector</a:t>
            </a:r>
          </a:p>
          <a:p>
            <a:r>
              <a:rPr lang="en-HK" dirty="0"/>
              <a:t>Voice Model</a:t>
            </a:r>
          </a:p>
          <a:p>
            <a:pPr lvl="1"/>
            <a:r>
              <a:rPr lang="en-HK" dirty="0"/>
              <a:t>Language understanding</a:t>
            </a:r>
          </a:p>
          <a:p>
            <a:r>
              <a:rPr lang="en-US" dirty="0"/>
              <a:t>Machine Learning on </a:t>
            </a:r>
            <a:r>
              <a:rPr lang="en-US" dirty="0" err="1"/>
              <a:t>Tensorflow</a:t>
            </a:r>
            <a:endParaRPr lang="en-US" dirty="0"/>
          </a:p>
          <a:p>
            <a:r>
              <a:rPr lang="en-US" dirty="0"/>
              <a:t>The Turing Test</a:t>
            </a:r>
          </a:p>
          <a:p>
            <a:r>
              <a:rPr lang="en-US" dirty="0"/>
              <a:t>The VC office was taking video </a:t>
            </a:r>
          </a:p>
          <a:p>
            <a:pPr marL="0" indent="0">
              <a:buNone/>
            </a:pPr>
            <a:r>
              <a:rPr lang="en-US" dirty="0"/>
              <a:t>for promotion</a:t>
            </a:r>
          </a:p>
          <a:p>
            <a:endParaRPr lang="en-HK" dirty="0"/>
          </a:p>
          <a:p>
            <a:pPr lvl="1"/>
            <a:endParaRPr lang="en-HK"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50608" y="1502829"/>
            <a:ext cx="3331286" cy="2498465"/>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7402" y="3794147"/>
            <a:ext cx="3357004" cy="2517753"/>
          </a:xfrm>
          <a:prstGeom prst="rect">
            <a:avLst/>
          </a:prstGeom>
        </p:spPr>
      </p:pic>
    </p:spTree>
    <p:extLst>
      <p:ext uri="{BB962C8B-B14F-4D97-AF65-F5344CB8AC3E}">
        <p14:creationId xmlns:p14="http://schemas.microsoft.com/office/powerpoint/2010/main" val="3282616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2885" y="134151"/>
            <a:ext cx="9864762" cy="1339647"/>
          </a:xfrm>
        </p:spPr>
        <p:txBody>
          <a:bodyPr>
            <a:normAutofit/>
          </a:bodyPr>
          <a:lstStyle/>
          <a:p>
            <a:r>
              <a:rPr lang="en-HK" dirty="0" err="1"/>
              <a:t>LibFest</a:t>
            </a:r>
            <a:r>
              <a:rPr lang="en-HK" dirty="0"/>
              <a:t> 2019 at Hong Kong Central Library</a:t>
            </a:r>
          </a:p>
        </p:txBody>
      </p:sp>
      <p:pic>
        <p:nvPicPr>
          <p:cNvPr id="5" name="Content Placeholder 4"/>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2778122" y="1145164"/>
            <a:ext cx="4936045" cy="2776525"/>
          </a:xfr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14256" y="3568851"/>
            <a:ext cx="4385532" cy="3289149"/>
          </a:xfrm>
          <a:prstGeom prst="rect">
            <a:avLst/>
          </a:prstGeom>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9519" y="3568851"/>
            <a:ext cx="4353260" cy="3264945"/>
          </a:xfrm>
          <a:prstGeom prst="rect">
            <a:avLst/>
          </a:prstGeom>
        </p:spPr>
      </p:pic>
      <p:sp>
        <p:nvSpPr>
          <p:cNvPr id="3" name="TextBox 2"/>
          <p:cNvSpPr txBox="1"/>
          <p:nvPr/>
        </p:nvSpPr>
        <p:spPr>
          <a:xfrm>
            <a:off x="8261132" y="1376855"/>
            <a:ext cx="3416852" cy="2031325"/>
          </a:xfrm>
          <a:prstGeom prst="rect">
            <a:avLst/>
          </a:prstGeom>
          <a:noFill/>
        </p:spPr>
        <p:txBody>
          <a:bodyPr wrap="square" rtlCol="0">
            <a:spAutoFit/>
          </a:bodyPr>
          <a:lstStyle/>
          <a:p>
            <a:r>
              <a:rPr lang="en-HK" dirty="0"/>
              <a:t>-    Virtual </a:t>
            </a:r>
            <a:r>
              <a:rPr lang="en-HK" dirty="0" err="1"/>
              <a:t>Ingenium</a:t>
            </a:r>
            <a:endParaRPr lang="en-HK" dirty="0"/>
          </a:p>
          <a:p>
            <a:pPr marL="285750" indent="-285750">
              <a:buFontTx/>
              <a:buChar char="-"/>
            </a:pPr>
            <a:r>
              <a:rPr lang="en-HK" dirty="0"/>
              <a:t>Virtual VR book of “In Far Eastern Waters” published in 1936</a:t>
            </a:r>
          </a:p>
          <a:p>
            <a:pPr marL="285750" indent="-285750">
              <a:buFontTx/>
              <a:buChar char="-"/>
            </a:pPr>
            <a:r>
              <a:rPr lang="en-HK" dirty="0"/>
              <a:t>VR Music Score of </a:t>
            </a:r>
            <a:r>
              <a:rPr lang="en-US" dirty="0"/>
              <a:t>Beethoven Symphony No. 5 (1830s)</a:t>
            </a:r>
          </a:p>
          <a:p>
            <a:pPr marL="285750" indent="-285750">
              <a:buFontTx/>
              <a:buChar char="-"/>
            </a:pPr>
            <a:r>
              <a:rPr lang="en-US" dirty="0"/>
              <a:t> </a:t>
            </a:r>
            <a:r>
              <a:rPr lang="en-HK" dirty="0"/>
              <a:t>VR Grand Hall</a:t>
            </a:r>
          </a:p>
        </p:txBody>
      </p:sp>
    </p:spTree>
    <p:extLst>
      <p:ext uri="{BB962C8B-B14F-4D97-AF65-F5344CB8AC3E}">
        <p14:creationId xmlns:p14="http://schemas.microsoft.com/office/powerpoint/2010/main" val="475592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5662" y="134126"/>
            <a:ext cx="9404723" cy="1400530"/>
          </a:xfrm>
        </p:spPr>
        <p:txBody>
          <a:bodyPr>
            <a:normAutofit/>
          </a:bodyPr>
          <a:lstStyle/>
          <a:p>
            <a:r>
              <a:rPr lang="en-HK" sz="4800" dirty="0">
                <a:latin typeface="Calibri Light" panose="020F0302020204030204" pitchFamily="34" charset="0"/>
                <a:cs typeface="Calibri Light" panose="020F0302020204030204" pitchFamily="34" charset="0"/>
              </a:rPr>
              <a:t>Engagement Activities</a:t>
            </a:r>
          </a:p>
        </p:txBody>
      </p:sp>
      <p:pic>
        <p:nvPicPr>
          <p:cNvPr id="4" name="Content Placeholder 3"/>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3754289" y="1353050"/>
            <a:ext cx="3404268" cy="2553201"/>
          </a:xfr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3855308" y="4319040"/>
            <a:ext cx="2849717" cy="2137288"/>
          </a:xfrm>
          <a:prstGeom prst="rect">
            <a:avLst/>
          </a:prstGeom>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70117" y="3962825"/>
            <a:ext cx="3462641" cy="2596981"/>
          </a:xfrm>
          <a:prstGeom prst="rect">
            <a:avLst/>
          </a:prstGeom>
        </p:spPr>
      </p:pic>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59188" y="1353050"/>
            <a:ext cx="3404267" cy="2553201"/>
          </a:xfrm>
          <a:prstGeom prst="rect">
            <a:avLst/>
          </a:prstGeom>
        </p:spPr>
      </p:pic>
      <p:sp>
        <p:nvSpPr>
          <p:cNvPr id="6" name="Rectangle 5"/>
          <p:cNvSpPr/>
          <p:nvPr/>
        </p:nvSpPr>
        <p:spPr>
          <a:xfrm>
            <a:off x="1239397" y="3906251"/>
            <a:ext cx="3095719" cy="646331"/>
          </a:xfrm>
          <a:prstGeom prst="rect">
            <a:avLst/>
          </a:prstGeom>
        </p:spPr>
        <p:txBody>
          <a:bodyPr wrap="none">
            <a:spAutoFit/>
          </a:bodyPr>
          <a:lstStyle/>
          <a:p>
            <a:pPr>
              <a:spcAft>
                <a:spcPts val="0"/>
              </a:spcAft>
            </a:pPr>
            <a:r>
              <a:rPr lang="en-HK" dirty="0">
                <a:solidFill>
                  <a:srgbClr val="212121"/>
                </a:solidFill>
                <a:ea typeface="DengXian" panose="02010600030101010101" pitchFamily="2" charset="-122"/>
              </a:rPr>
              <a:t>Inter-generational </a:t>
            </a:r>
          </a:p>
          <a:p>
            <a:pPr>
              <a:spcAft>
                <a:spcPts val="0"/>
              </a:spcAft>
            </a:pPr>
            <a:r>
              <a:rPr lang="en-HK" dirty="0">
                <a:solidFill>
                  <a:srgbClr val="212121"/>
                </a:solidFill>
                <a:ea typeface="DengXian" panose="02010600030101010101" pitchFamily="2" charset="-122"/>
              </a:rPr>
              <a:t>Participatory Co-design Project</a:t>
            </a:r>
            <a:endParaRPr lang="en-HK" dirty="0">
              <a:ea typeface="DengXian" panose="02010600030101010101" pitchFamily="2" charset="-122"/>
            </a:endParaRPr>
          </a:p>
        </p:txBody>
      </p:sp>
      <p:sp>
        <p:nvSpPr>
          <p:cNvPr id="7" name="TextBox 6"/>
          <p:cNvSpPr txBox="1"/>
          <p:nvPr/>
        </p:nvSpPr>
        <p:spPr>
          <a:xfrm>
            <a:off x="10878206" y="2444984"/>
            <a:ext cx="833883" cy="646331"/>
          </a:xfrm>
          <a:prstGeom prst="rect">
            <a:avLst/>
          </a:prstGeom>
          <a:noFill/>
        </p:spPr>
        <p:txBody>
          <a:bodyPr wrap="none" rtlCol="0">
            <a:spAutoFit/>
          </a:bodyPr>
          <a:lstStyle/>
          <a:p>
            <a:r>
              <a:rPr lang="en-HK" dirty="0"/>
              <a:t>Visit of</a:t>
            </a:r>
          </a:p>
          <a:p>
            <a:r>
              <a:rPr lang="en-HK" dirty="0"/>
              <a:t>JULAC</a:t>
            </a:r>
          </a:p>
        </p:txBody>
      </p:sp>
      <p:sp>
        <p:nvSpPr>
          <p:cNvPr id="12" name="TextBox 11"/>
          <p:cNvSpPr txBox="1"/>
          <p:nvPr/>
        </p:nvSpPr>
        <p:spPr>
          <a:xfrm>
            <a:off x="11038082" y="4303142"/>
            <a:ext cx="833883" cy="646331"/>
          </a:xfrm>
          <a:prstGeom prst="rect">
            <a:avLst/>
          </a:prstGeom>
          <a:noFill/>
        </p:spPr>
        <p:txBody>
          <a:bodyPr wrap="none" rtlCol="0">
            <a:spAutoFit/>
          </a:bodyPr>
          <a:lstStyle/>
          <a:p>
            <a:r>
              <a:rPr lang="en-HK" dirty="0"/>
              <a:t>Visit of</a:t>
            </a:r>
          </a:p>
          <a:p>
            <a:r>
              <a:rPr lang="en-HK" dirty="0" err="1"/>
              <a:t>THEi</a:t>
            </a:r>
            <a:endParaRPr lang="en-HK" dirty="0"/>
          </a:p>
        </p:txBody>
      </p:sp>
    </p:spTree>
    <p:extLst>
      <p:ext uri="{BB962C8B-B14F-4D97-AF65-F5344CB8AC3E}">
        <p14:creationId xmlns:p14="http://schemas.microsoft.com/office/powerpoint/2010/main" val="33826487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24DA0-1BBE-4A24-8566-CE1A77921249}"/>
              </a:ext>
            </a:extLst>
          </p:cNvPr>
          <p:cNvSpPr>
            <a:spLocks noGrp="1"/>
          </p:cNvSpPr>
          <p:nvPr>
            <p:ph type="title"/>
          </p:nvPr>
        </p:nvSpPr>
        <p:spPr/>
        <p:txBody>
          <a:bodyPr/>
          <a:lstStyle/>
          <a:p>
            <a:r>
              <a:rPr lang="en-US" dirty="0"/>
              <a:t>Sports activities in the Library</a:t>
            </a:r>
            <a:endParaRPr lang="en-HK" dirty="0"/>
          </a:p>
        </p:txBody>
      </p:sp>
      <p:sp>
        <p:nvSpPr>
          <p:cNvPr id="3" name="Content Placeholder 2">
            <a:extLst>
              <a:ext uri="{FF2B5EF4-FFF2-40B4-BE49-F238E27FC236}">
                <a16:creationId xmlns:a16="http://schemas.microsoft.com/office/drawing/2014/main" id="{8B53144C-9925-4B53-B3BD-B423CF9273FC}"/>
              </a:ext>
            </a:extLst>
          </p:cNvPr>
          <p:cNvSpPr>
            <a:spLocks noGrp="1"/>
          </p:cNvSpPr>
          <p:nvPr>
            <p:ph idx="1"/>
          </p:nvPr>
        </p:nvSpPr>
        <p:spPr>
          <a:xfrm>
            <a:off x="2017059" y="1392235"/>
            <a:ext cx="7928162" cy="1012638"/>
          </a:xfrm>
        </p:spPr>
        <p:txBody>
          <a:bodyPr>
            <a:normAutofit fontScale="85000" lnSpcReduction="20000"/>
          </a:bodyPr>
          <a:lstStyle/>
          <a:p>
            <a:r>
              <a:rPr lang="en-US" dirty="0"/>
              <a:t>Collaborate with the Centre for Sports and Exercise (CSE)</a:t>
            </a:r>
          </a:p>
          <a:p>
            <a:r>
              <a:rPr lang="en-US" dirty="0"/>
              <a:t>109 participants (Staff/students) across 4 classes in May 2019</a:t>
            </a:r>
          </a:p>
          <a:p>
            <a:endParaRPr lang="en-HK" dirty="0"/>
          </a:p>
        </p:txBody>
      </p:sp>
      <p:pic>
        <p:nvPicPr>
          <p:cNvPr id="5" name="Picture 4">
            <a:extLst>
              <a:ext uri="{FF2B5EF4-FFF2-40B4-BE49-F238E27FC236}">
                <a16:creationId xmlns:a16="http://schemas.microsoft.com/office/drawing/2014/main" id="{8B767ECD-B6AE-467E-BCA0-9D860EED935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69021" y="2383775"/>
            <a:ext cx="3923764" cy="2942823"/>
          </a:xfrm>
          <a:prstGeom prst="rect">
            <a:avLst/>
          </a:prstGeom>
        </p:spPr>
      </p:pic>
      <p:pic>
        <p:nvPicPr>
          <p:cNvPr id="7" name="Picture 6">
            <a:extLst>
              <a:ext uri="{FF2B5EF4-FFF2-40B4-BE49-F238E27FC236}">
                <a16:creationId xmlns:a16="http://schemas.microsoft.com/office/drawing/2014/main" id="{84B16076-8DAA-4535-BEAA-86799B2337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5586" y="2478367"/>
            <a:ext cx="3923764" cy="2942823"/>
          </a:xfrm>
          <a:prstGeom prst="rect">
            <a:avLst/>
          </a:prstGeom>
        </p:spPr>
      </p:pic>
      <p:pic>
        <p:nvPicPr>
          <p:cNvPr id="9" name="Picture 8">
            <a:extLst>
              <a:ext uri="{FF2B5EF4-FFF2-40B4-BE49-F238E27FC236}">
                <a16:creationId xmlns:a16="http://schemas.microsoft.com/office/drawing/2014/main" id="{E536F7B7-858F-41C3-B552-F71EF6254C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15586" y="4610637"/>
            <a:ext cx="2859109" cy="2144332"/>
          </a:xfrm>
          <a:prstGeom prst="rect">
            <a:avLst/>
          </a:prstGeom>
        </p:spPr>
      </p:pic>
      <p:pic>
        <p:nvPicPr>
          <p:cNvPr id="11" name="Picture 10">
            <a:extLst>
              <a:ext uri="{FF2B5EF4-FFF2-40B4-BE49-F238E27FC236}">
                <a16:creationId xmlns:a16="http://schemas.microsoft.com/office/drawing/2014/main" id="{B5909594-2539-495A-BB78-BE485451875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37498" y="4417454"/>
            <a:ext cx="3116687" cy="2337515"/>
          </a:xfrm>
          <a:prstGeom prst="rect">
            <a:avLst/>
          </a:prstGeom>
        </p:spPr>
      </p:pic>
    </p:spTree>
    <p:extLst>
      <p:ext uri="{BB962C8B-B14F-4D97-AF65-F5344CB8AC3E}">
        <p14:creationId xmlns:p14="http://schemas.microsoft.com/office/powerpoint/2010/main" val="2365930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68" y="1301190"/>
            <a:ext cx="10731063" cy="3203575"/>
          </a:xfrm>
        </p:spPr>
        <p:txBody>
          <a:bodyPr>
            <a:normAutofit/>
          </a:bodyPr>
          <a:lstStyle/>
          <a:p>
            <a:pPr marL="514350" indent="-514350">
              <a:buAutoNum type="arabicPeriod"/>
            </a:pPr>
            <a:r>
              <a:rPr lang="en-HK" sz="3600" dirty="0"/>
              <a:t>New Learning Space - </a:t>
            </a:r>
            <a:r>
              <a:rPr lang="en-HK" sz="3600" dirty="0" err="1"/>
              <a:t>Ingenium</a:t>
            </a:r>
            <a:endParaRPr lang="en-HK" sz="3600" dirty="0"/>
          </a:p>
          <a:p>
            <a:pPr marL="514350" indent="-514350">
              <a:buAutoNum type="arabicPeriod"/>
            </a:pPr>
            <a:r>
              <a:rPr lang="en-HK" sz="3600" dirty="0"/>
              <a:t>Community building – Engagement Activities</a:t>
            </a:r>
          </a:p>
          <a:p>
            <a:pPr marL="514350" indent="-514350">
              <a:buAutoNum type="arabicPeriod"/>
            </a:pPr>
            <a:r>
              <a:rPr lang="en-HK" sz="3600" dirty="0"/>
              <a:t>Transformation – new technologies at new learning space</a:t>
            </a:r>
          </a:p>
          <a:p>
            <a:pPr marL="514350" indent="-514350">
              <a:buAutoNum type="arabicPeriod"/>
            </a:pPr>
            <a:r>
              <a:rPr lang="en-HK" sz="3600" dirty="0"/>
              <a:t>New service mode during COVID-19</a:t>
            </a:r>
          </a:p>
        </p:txBody>
      </p:sp>
    </p:spTree>
    <p:extLst>
      <p:ext uri="{BB962C8B-B14F-4D97-AF65-F5344CB8AC3E}">
        <p14:creationId xmlns:p14="http://schemas.microsoft.com/office/powerpoint/2010/main" val="3407122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latin typeface="Calibri Light" panose="020F0302020204030204" pitchFamily="34" charset="0"/>
                <a:cs typeface="Calibri Light" panose="020F0302020204030204" pitchFamily="34" charset="0"/>
              </a:rPr>
              <a:t>Book Talk and Prize Presentation</a:t>
            </a:r>
          </a:p>
        </p:txBody>
      </p:sp>
      <p:sp>
        <p:nvSpPr>
          <p:cNvPr id="3" name="Content Placeholder 2"/>
          <p:cNvSpPr>
            <a:spLocks noGrp="1"/>
          </p:cNvSpPr>
          <p:nvPr>
            <p:ph idx="1"/>
          </p:nvPr>
        </p:nvSpPr>
        <p:spPr>
          <a:xfrm>
            <a:off x="723927" y="1611759"/>
            <a:ext cx="3367007" cy="4195481"/>
          </a:xfrm>
        </p:spPr>
        <p:txBody>
          <a:bodyPr>
            <a:normAutofit fontScale="92500" lnSpcReduction="10000"/>
          </a:bodyPr>
          <a:lstStyle/>
          <a:p>
            <a:r>
              <a:rPr lang="en-US" sz="2800" dirty="0">
                <a:latin typeface="Calibri" panose="020F0502020204030204" pitchFamily="34" charset="0"/>
                <a:cs typeface="Calibri" panose="020F0502020204030204" pitchFamily="34" charset="0"/>
              </a:rPr>
              <a:t>Recent Addition - New Book Display, </a:t>
            </a:r>
            <a:r>
              <a:rPr lang="en-US" dirty="0">
                <a:latin typeface="Calibri" panose="020F0502020204030204" pitchFamily="34" charset="0"/>
                <a:cs typeface="Calibri" panose="020F0502020204030204" pitchFamily="34" charset="0"/>
              </a:rPr>
              <a:t>Thematic Book Display, </a:t>
            </a:r>
            <a:r>
              <a:rPr lang="en-US" sz="2800" dirty="0">
                <a:latin typeface="Calibri" panose="020F0502020204030204" pitchFamily="34" charset="0"/>
                <a:cs typeface="Calibri" panose="020F0502020204030204" pitchFamily="34" charset="0"/>
              </a:rPr>
              <a:t>Library Survey Prize Presentation, Book Talk</a:t>
            </a:r>
          </a:p>
          <a:p>
            <a:r>
              <a:rPr lang="en-US" sz="2800" dirty="0">
                <a:latin typeface="Calibri" panose="020F0502020204030204" pitchFamily="34" charset="0"/>
                <a:cs typeface="Calibri" panose="020F0502020204030204" pitchFamily="34" charset="0"/>
              </a:rPr>
              <a:t>Book talk “Curling Up with the Infinite” by Professor Gray Lindgren at </a:t>
            </a:r>
            <a:r>
              <a:rPr lang="en-US" sz="2800" dirty="0" err="1">
                <a:latin typeface="Calibri" panose="020F0502020204030204" pitchFamily="34" charset="0"/>
                <a:cs typeface="Calibri" panose="020F0502020204030204" pitchFamily="34" charset="0"/>
              </a:rPr>
              <a:t>Ingenium</a:t>
            </a:r>
            <a:r>
              <a:rPr lang="en-US" sz="2800" dirty="0">
                <a:latin typeface="Calibri" panose="020F0502020204030204" pitchFamily="34" charset="0"/>
                <a:cs typeface="Calibri" panose="020F0502020204030204" pitchFamily="34" charset="0"/>
              </a:rPr>
              <a:t> in October 2019</a:t>
            </a:r>
          </a:p>
          <a:p>
            <a:endParaRPr lang="en-US" sz="2800" dirty="0">
              <a:latin typeface="Calibri" panose="020F0502020204030204" pitchFamily="34" charset="0"/>
              <a:cs typeface="Calibri" panose="020F0502020204030204" pitchFamily="34" charset="0"/>
            </a:endParaRPr>
          </a:p>
        </p:txBody>
      </p:sp>
      <p:pic>
        <p:nvPicPr>
          <p:cNvPr id="1026" name="Picture 2" descr="Ingenium-logo-0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40269" y="4537245"/>
            <a:ext cx="1109084" cy="1109636"/>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90934" y="1812668"/>
            <a:ext cx="3314266" cy="2485699"/>
          </a:xfrm>
          <a:prstGeom prst="rect">
            <a:avLst/>
          </a:prstGeom>
        </p:spPr>
      </p:pic>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37409" y="4366959"/>
            <a:ext cx="3167791" cy="2375843"/>
          </a:xfrm>
          <a:prstGeom prst="rect">
            <a:avLst/>
          </a:prstGeom>
        </p:spPr>
      </p:pic>
      <p:pic>
        <p:nvPicPr>
          <p:cNvPr id="17" name="Picture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94907" y="1611759"/>
            <a:ext cx="3503861" cy="2627896"/>
          </a:xfrm>
          <a:prstGeom prst="rect">
            <a:avLst/>
          </a:prstGeom>
        </p:spPr>
      </p:pic>
    </p:spTree>
    <p:extLst>
      <p:ext uri="{BB962C8B-B14F-4D97-AF65-F5344CB8AC3E}">
        <p14:creationId xmlns:p14="http://schemas.microsoft.com/office/powerpoint/2010/main" val="2530489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Transformation – new technologies at new learning space</a:t>
            </a:r>
          </a:p>
        </p:txBody>
      </p:sp>
      <p:sp>
        <p:nvSpPr>
          <p:cNvPr id="3" name="Content Placeholder 2"/>
          <p:cNvSpPr>
            <a:spLocks noGrp="1"/>
          </p:cNvSpPr>
          <p:nvPr>
            <p:ph idx="1"/>
          </p:nvPr>
        </p:nvSpPr>
        <p:spPr/>
        <p:txBody>
          <a:bodyPr/>
          <a:lstStyle/>
          <a:p>
            <a:r>
              <a:rPr lang="en-HK" dirty="0"/>
              <a:t>Some colleagues (Lending services) were trained to provide technological support on events, Teaching/Learning and Research activities at new learning space</a:t>
            </a:r>
          </a:p>
          <a:p>
            <a:r>
              <a:rPr lang="en-HK" dirty="0"/>
              <a:t>Gallery, Library, Archive and Museum (GLAM) Lab at Level 3</a:t>
            </a:r>
          </a:p>
          <a:p>
            <a:r>
              <a:rPr lang="en-HK" dirty="0"/>
              <a:t>Training of HKU students as part-time helper/internship to support services (Computer Science, Electrical &amp; Electronic Engineering, Mechanical Engineering)</a:t>
            </a:r>
          </a:p>
          <a:p>
            <a:pPr lvl="1"/>
            <a:r>
              <a:rPr lang="en-HK" dirty="0"/>
              <a:t>2 – local students, 3 – Mainland, 3 – Oversea</a:t>
            </a: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56878" y="5125321"/>
            <a:ext cx="2177490" cy="1633118"/>
          </a:xfrm>
          <a:prstGeom prst="rect">
            <a:avLst/>
          </a:prstGeom>
        </p:spPr>
      </p:pic>
      <p:sp>
        <p:nvSpPr>
          <p:cNvPr id="5" name="TextBox 4"/>
          <p:cNvSpPr txBox="1"/>
          <p:nvPr/>
        </p:nvSpPr>
        <p:spPr>
          <a:xfrm>
            <a:off x="9734368" y="4998910"/>
            <a:ext cx="1204149" cy="707886"/>
          </a:xfrm>
          <a:prstGeom prst="rect">
            <a:avLst/>
          </a:prstGeom>
          <a:noFill/>
        </p:spPr>
        <p:txBody>
          <a:bodyPr wrap="square" rtlCol="0">
            <a:spAutoFit/>
          </a:bodyPr>
          <a:lstStyle/>
          <a:p>
            <a:r>
              <a:rPr lang="en-HK" sz="2000" dirty="0"/>
              <a:t>Internal Training</a:t>
            </a:r>
          </a:p>
        </p:txBody>
      </p:sp>
    </p:spTree>
    <p:extLst>
      <p:ext uri="{BB962C8B-B14F-4D97-AF65-F5344CB8AC3E}">
        <p14:creationId xmlns:p14="http://schemas.microsoft.com/office/powerpoint/2010/main" val="17010833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New Skillset/</a:t>
            </a:r>
            <a:r>
              <a:rPr lang="en-HK" dirty="0" err="1"/>
              <a:t>Mindset</a:t>
            </a:r>
            <a:r>
              <a:rPr lang="en-HK" dirty="0"/>
              <a:t>/Organisation</a:t>
            </a:r>
          </a:p>
        </p:txBody>
      </p:sp>
      <p:sp>
        <p:nvSpPr>
          <p:cNvPr id="3" name="Content Placeholder 2"/>
          <p:cNvSpPr>
            <a:spLocks noGrp="1"/>
          </p:cNvSpPr>
          <p:nvPr>
            <p:ph idx="1"/>
          </p:nvPr>
        </p:nvSpPr>
        <p:spPr/>
        <p:txBody>
          <a:bodyPr/>
          <a:lstStyle/>
          <a:p>
            <a:r>
              <a:rPr lang="en-HK" dirty="0"/>
              <a:t>AI/VR instructional technological support</a:t>
            </a:r>
          </a:p>
          <a:p>
            <a:r>
              <a:rPr lang="en-HK" dirty="0"/>
              <a:t>Zoom studio/conference support e.g. breakout sessions/registration</a:t>
            </a:r>
          </a:p>
          <a:p>
            <a:r>
              <a:rPr lang="en-HK" dirty="0"/>
              <a:t>Engagement/collaborative attitude</a:t>
            </a:r>
          </a:p>
          <a:p>
            <a:r>
              <a:rPr lang="en-HK" dirty="0"/>
              <a:t>Embrace emerging technologies</a:t>
            </a:r>
          </a:p>
          <a:p>
            <a:r>
              <a:rPr lang="en-HK" dirty="0"/>
              <a:t>Assistant Librarian (Lending services &amp; </a:t>
            </a:r>
            <a:r>
              <a:rPr lang="en-HK" dirty="0">
                <a:solidFill>
                  <a:schemeClr val="accent6">
                    <a:lumMod val="75000"/>
                  </a:schemeClr>
                </a:solidFill>
              </a:rPr>
              <a:t>Learning Environments</a:t>
            </a:r>
            <a:r>
              <a:rPr lang="en-HK" dirty="0"/>
              <a:t>) is recruited</a:t>
            </a:r>
          </a:p>
          <a:p>
            <a:r>
              <a:rPr lang="en-HK" dirty="0"/>
              <a:t>Assistant Librarian (</a:t>
            </a:r>
            <a:r>
              <a:rPr lang="en-HK" dirty="0">
                <a:solidFill>
                  <a:schemeClr val="accent6">
                    <a:lumMod val="75000"/>
                  </a:schemeClr>
                </a:solidFill>
              </a:rPr>
              <a:t>Engagement</a:t>
            </a:r>
            <a:r>
              <a:rPr lang="en-HK" dirty="0"/>
              <a:t> &amp; SEN Support) is assigned.</a:t>
            </a:r>
          </a:p>
        </p:txBody>
      </p:sp>
    </p:spTree>
    <p:extLst>
      <p:ext uri="{BB962C8B-B14F-4D97-AF65-F5344CB8AC3E}">
        <p14:creationId xmlns:p14="http://schemas.microsoft.com/office/powerpoint/2010/main" val="40952341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87668" y="365125"/>
            <a:ext cx="10731063" cy="990709"/>
          </a:xfrm>
        </p:spPr>
        <p:txBody>
          <a:bodyPr>
            <a:noAutofit/>
          </a:bodyPr>
          <a:lstStyle/>
          <a:p>
            <a:r>
              <a:rPr lang="en-US" dirty="0">
                <a:cs typeface="Calibri" panose="020F0502020204030204" pitchFamily="34" charset="0"/>
              </a:rPr>
              <a:t>New Services…</a:t>
            </a:r>
            <a:endParaRPr lang="en-US" dirty="0">
              <a:solidFill>
                <a:schemeClr val="accent2"/>
              </a:solidFill>
              <a:ea typeface="+mn-ea"/>
              <a:cs typeface="+mn-cs"/>
            </a:endParaRPr>
          </a:p>
        </p:txBody>
      </p:sp>
      <p:sp>
        <p:nvSpPr>
          <p:cNvPr id="5" name="Vertical Text Placeholder 4"/>
          <p:cNvSpPr>
            <a:spLocks noGrp="1"/>
          </p:cNvSpPr>
          <p:nvPr>
            <p:ph type="body" orient="vert" idx="1"/>
          </p:nvPr>
        </p:nvSpPr>
        <p:spPr>
          <a:xfrm>
            <a:off x="1080271" y="1804210"/>
            <a:ext cx="10058400" cy="1891060"/>
          </a:xfrm>
        </p:spPr>
        <p:txBody>
          <a:bodyPr vert="horz">
            <a:normAutofit/>
          </a:bodyPr>
          <a:lstStyle/>
          <a:p>
            <a:r>
              <a:rPr lang="en-US" sz="2400" dirty="0">
                <a:latin typeface="Calibri" panose="020F0502020204030204" pitchFamily="34" charset="0"/>
                <a:cs typeface="Calibri" panose="020F0502020204030204" pitchFamily="34" charset="0"/>
              </a:rPr>
              <a:t>Microsoft </a:t>
            </a:r>
            <a:r>
              <a:rPr lang="en-US" sz="2400" dirty="0" err="1">
                <a:latin typeface="Calibri" panose="020F0502020204030204" pitchFamily="34" charset="0"/>
                <a:cs typeface="Calibri" panose="020F0502020204030204" pitchFamily="34" charset="0"/>
              </a:rPr>
              <a:t>Hololens</a:t>
            </a:r>
            <a:r>
              <a:rPr lang="en-US" sz="2400" dirty="0">
                <a:latin typeface="Calibri" panose="020F0502020204030204" pitchFamily="34" charset="0"/>
                <a:cs typeface="Calibri" panose="020F0502020204030204" pitchFamily="34" charset="0"/>
              </a:rPr>
              <a:t> II (Mixed Reality)– visited by EEE eLearning Dev Lab</a:t>
            </a:r>
          </a:p>
          <a:p>
            <a:r>
              <a:rPr lang="en-US" sz="2400" dirty="0">
                <a:latin typeface="Calibri" panose="020F0502020204030204" pitchFamily="34" charset="0"/>
                <a:cs typeface="Calibri" panose="020F0502020204030204" pitchFamily="34" charset="0"/>
              </a:rPr>
              <a:t>VR Eye tracking – visited by academic members of Department of CS, Faculty of Education</a:t>
            </a:r>
          </a:p>
          <a:p>
            <a:pPr>
              <a:buFont typeface="Wingdings" panose="05000000000000000000" pitchFamily="2" charset="2"/>
              <a:buChar char="q"/>
            </a:pPr>
            <a:endParaRPr lang="en-US" sz="2400" dirty="0">
              <a:latin typeface="Calibri" panose="020F0502020204030204" pitchFamily="34" charset="0"/>
              <a:cs typeface="Calibri" panose="020F0502020204030204" pitchFamily="34" charset="0"/>
            </a:endParaRPr>
          </a:p>
          <a:p>
            <a:pPr>
              <a:buFont typeface="Wingdings" panose="05000000000000000000" pitchFamily="2" charset="2"/>
              <a:buChar char="q"/>
            </a:pPr>
            <a:endParaRPr lang="en-US" dirty="0"/>
          </a:p>
          <a:p>
            <a:pPr>
              <a:buFont typeface="Wingdings" panose="05000000000000000000" pitchFamily="2" charset="2"/>
              <a:buChar char="q"/>
            </a:pPr>
            <a:endParaRPr lang="en-US" dirty="0"/>
          </a:p>
          <a:p>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94051" y="3980981"/>
            <a:ext cx="3599089" cy="2680288"/>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856" y="4094503"/>
            <a:ext cx="2792206" cy="2453243"/>
          </a:xfrm>
          <a:prstGeom prst="rect">
            <a:avLst/>
          </a:prstGeom>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93140" y="4266690"/>
            <a:ext cx="2873719" cy="2108868"/>
          </a:xfrm>
          <a:prstGeom prst="rect">
            <a:avLst/>
          </a:prstGeom>
        </p:spPr>
      </p:pic>
      <p:pic>
        <p:nvPicPr>
          <p:cNvPr id="10" name="Picture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051115" y="4199256"/>
            <a:ext cx="3059971" cy="2076690"/>
          </a:xfrm>
          <a:prstGeom prst="rect">
            <a:avLst/>
          </a:prstGeom>
        </p:spPr>
      </p:pic>
    </p:spTree>
    <p:extLst>
      <p:ext uri="{BB962C8B-B14F-4D97-AF65-F5344CB8AC3E}">
        <p14:creationId xmlns:p14="http://schemas.microsoft.com/office/powerpoint/2010/main" val="7601006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DOME - Virtual Reality</a:t>
            </a:r>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69476" y="1690688"/>
            <a:ext cx="5067649" cy="3800737"/>
          </a:xfrm>
          <a:prstGeom prst="rect">
            <a:avLst/>
          </a:prstGeom>
        </p:spPr>
      </p:pic>
      <p:sp>
        <p:nvSpPr>
          <p:cNvPr id="6" name="Rectangle 5"/>
          <p:cNvSpPr/>
          <p:nvPr/>
        </p:nvSpPr>
        <p:spPr>
          <a:xfrm>
            <a:off x="1171391" y="1605898"/>
            <a:ext cx="5381808" cy="1938992"/>
          </a:xfrm>
          <a:prstGeom prst="rect">
            <a:avLst/>
          </a:prstGeom>
        </p:spPr>
        <p:txBody>
          <a:bodyPr wrap="square">
            <a:spAutoFit/>
          </a:bodyPr>
          <a:lstStyle/>
          <a:p>
            <a:pPr marL="285750" indent="-285750">
              <a:buFont typeface="Arial" panose="020B0604020202020204" pitchFamily="34" charset="0"/>
              <a:buChar char="•"/>
            </a:pPr>
            <a:r>
              <a:rPr lang="en-HK" sz="2400" dirty="0"/>
              <a:t>DOME placed on G/F of Main library (from the VR salon at Global Lounge by </a:t>
            </a:r>
            <a:r>
              <a:rPr lang="en-HK" sz="2400" dirty="0" err="1"/>
              <a:t>CommonCore</a:t>
            </a:r>
            <a:r>
              <a:rPr lang="en-HK" sz="2400" dirty="0"/>
              <a:t>)</a:t>
            </a:r>
          </a:p>
          <a:p>
            <a:pPr marL="285750" indent="-285750">
              <a:buFont typeface="Arial" panose="020B0604020202020204" pitchFamily="34" charset="0"/>
              <a:buChar char="•"/>
            </a:pPr>
            <a:r>
              <a:rPr lang="en-US" sz="2400" dirty="0"/>
              <a:t>To support Teaching and Learning with immersive experience </a:t>
            </a:r>
            <a:r>
              <a:rPr lang="en-US" sz="2400" dirty="0">
                <a:solidFill>
                  <a:srgbClr val="000000"/>
                </a:solidFill>
              </a:rPr>
              <a:t>without HMD</a:t>
            </a:r>
          </a:p>
        </p:txBody>
      </p:sp>
      <p:pic>
        <p:nvPicPr>
          <p:cNvPr id="3" name="Picture 2">
            <a:extLst>
              <a:ext uri="{FF2B5EF4-FFF2-40B4-BE49-F238E27FC236}">
                <a16:creationId xmlns:a16="http://schemas.microsoft.com/office/drawing/2014/main" id="{05C7B29B-2A06-4CF7-A971-C4C775005C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6345" y="3542783"/>
            <a:ext cx="4299231" cy="3224424"/>
          </a:xfrm>
          <a:prstGeom prst="rect">
            <a:avLst/>
          </a:prstGeom>
        </p:spPr>
      </p:pic>
    </p:spTree>
    <p:extLst>
      <p:ext uri="{BB962C8B-B14F-4D97-AF65-F5344CB8AC3E}">
        <p14:creationId xmlns:p14="http://schemas.microsoft.com/office/powerpoint/2010/main" val="34641046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Technological support</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6932" y="1624793"/>
            <a:ext cx="3218259" cy="4291012"/>
          </a:xfrm>
          <a:prstGeom prst="rect">
            <a:avLst/>
          </a:prstGeom>
        </p:spPr>
      </p:pic>
      <p:sp>
        <p:nvSpPr>
          <p:cNvPr id="5" name="TextBox 4"/>
          <p:cNvSpPr txBox="1"/>
          <p:nvPr/>
        </p:nvSpPr>
        <p:spPr>
          <a:xfrm>
            <a:off x="7788676" y="1837677"/>
            <a:ext cx="4130055" cy="3108543"/>
          </a:xfrm>
          <a:prstGeom prst="rect">
            <a:avLst/>
          </a:prstGeom>
          <a:noFill/>
        </p:spPr>
        <p:txBody>
          <a:bodyPr wrap="square" rtlCol="0">
            <a:spAutoFit/>
          </a:bodyPr>
          <a:lstStyle/>
          <a:p>
            <a:pPr marL="285750" indent="-285750">
              <a:buFont typeface="Arial" panose="020B0604020202020204" pitchFamily="34" charset="0"/>
              <a:buChar char="•"/>
            </a:pPr>
            <a:r>
              <a:rPr lang="en-HK" sz="2800" dirty="0"/>
              <a:t>New Project Associate learned how to operate MS HoloLens II</a:t>
            </a:r>
          </a:p>
          <a:p>
            <a:pPr marL="285750" indent="-285750">
              <a:buFont typeface="Arial" panose="020B0604020202020204" pitchFamily="34" charset="0"/>
              <a:buChar char="•"/>
            </a:pPr>
            <a:r>
              <a:rPr lang="en-HK" sz="2800" dirty="0"/>
              <a:t>AI tutorials of coming </a:t>
            </a:r>
            <a:r>
              <a:rPr lang="en-HK" sz="2800" dirty="0" err="1"/>
              <a:t>CommonCore</a:t>
            </a:r>
            <a:r>
              <a:rPr lang="en-HK" sz="2800" dirty="0"/>
              <a:t> course to be delivered by Library staff in Feb 2021</a:t>
            </a:r>
          </a:p>
        </p:txBody>
      </p:sp>
      <p:pic>
        <p:nvPicPr>
          <p:cNvPr id="6" name="Picture 5">
            <a:extLst>
              <a:ext uri="{FF2B5EF4-FFF2-40B4-BE49-F238E27FC236}">
                <a16:creationId xmlns:a16="http://schemas.microsoft.com/office/drawing/2014/main" id="{90F5D781-799D-4FFF-BBB9-8104DFBC34B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69523" y="1616437"/>
            <a:ext cx="3230793" cy="4307724"/>
          </a:xfrm>
          <a:prstGeom prst="rect">
            <a:avLst/>
          </a:prstGeom>
        </p:spPr>
      </p:pic>
    </p:spTree>
    <p:extLst>
      <p:ext uri="{BB962C8B-B14F-4D97-AF65-F5344CB8AC3E}">
        <p14:creationId xmlns:p14="http://schemas.microsoft.com/office/powerpoint/2010/main" val="11516550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68" y="2550764"/>
            <a:ext cx="10731063" cy="1325563"/>
          </a:xfrm>
        </p:spPr>
        <p:txBody>
          <a:bodyPr/>
          <a:lstStyle/>
          <a:p>
            <a:r>
              <a:rPr lang="en-HK" dirty="0"/>
              <a:t>4. New service mode during COVID-19</a:t>
            </a:r>
          </a:p>
        </p:txBody>
      </p:sp>
    </p:spTree>
    <p:extLst>
      <p:ext uri="{BB962C8B-B14F-4D97-AF65-F5344CB8AC3E}">
        <p14:creationId xmlns:p14="http://schemas.microsoft.com/office/powerpoint/2010/main" val="2846548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Social Distancing - Partitioning</a:t>
            </a:r>
          </a:p>
        </p:txBody>
      </p:sp>
      <p:pic>
        <p:nvPicPr>
          <p:cNvPr id="5" name="Content Placeholder 4"/>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013496" y="1690688"/>
            <a:ext cx="5801784" cy="4351338"/>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16419" y="1690688"/>
            <a:ext cx="5375581" cy="4031686"/>
          </a:xfrm>
          <a:prstGeom prst="rect">
            <a:avLst/>
          </a:prstGeom>
        </p:spPr>
      </p:pic>
    </p:spTree>
    <p:extLst>
      <p:ext uri="{BB962C8B-B14F-4D97-AF65-F5344CB8AC3E}">
        <p14:creationId xmlns:p14="http://schemas.microsoft.com/office/powerpoint/2010/main" val="1885197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64F09-BA4B-4ADD-A442-DB339E5F1CF9}"/>
              </a:ext>
            </a:extLst>
          </p:cNvPr>
          <p:cNvSpPr>
            <a:spLocks noGrp="1"/>
          </p:cNvSpPr>
          <p:nvPr>
            <p:ph type="title"/>
          </p:nvPr>
        </p:nvSpPr>
        <p:spPr/>
        <p:txBody>
          <a:bodyPr/>
          <a:lstStyle/>
          <a:p>
            <a:r>
              <a:rPr lang="en-US" dirty="0"/>
              <a:t>Lending Services under COVID-19</a:t>
            </a:r>
            <a:endParaRPr lang="en-HK" dirty="0"/>
          </a:p>
        </p:txBody>
      </p:sp>
      <p:pic>
        <p:nvPicPr>
          <p:cNvPr id="5" name="Content Placeholder 4">
            <a:extLst>
              <a:ext uri="{FF2B5EF4-FFF2-40B4-BE49-F238E27FC236}">
                <a16:creationId xmlns:a16="http://schemas.microsoft.com/office/drawing/2014/main" id="{AAB9545F-418D-42F9-AD8B-5EE8225E11A9}"/>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7016578" y="1798992"/>
            <a:ext cx="3263503" cy="4351338"/>
          </a:xfrm>
          <a:prstGeom prst="rect">
            <a:avLst/>
          </a:prstGeom>
        </p:spPr>
      </p:pic>
      <p:sp>
        <p:nvSpPr>
          <p:cNvPr id="7" name="TextBox 6">
            <a:extLst>
              <a:ext uri="{FF2B5EF4-FFF2-40B4-BE49-F238E27FC236}">
                <a16:creationId xmlns:a16="http://schemas.microsoft.com/office/drawing/2014/main" id="{F2CA11C8-E6C9-42B7-A1F6-D6F9975AD335}"/>
              </a:ext>
            </a:extLst>
          </p:cNvPr>
          <p:cNvSpPr txBox="1"/>
          <p:nvPr/>
        </p:nvSpPr>
        <p:spPr>
          <a:xfrm>
            <a:off x="1047565" y="1798992"/>
            <a:ext cx="5756647" cy="4154984"/>
          </a:xfrm>
          <a:prstGeom prst="rect">
            <a:avLst/>
          </a:prstGeom>
          <a:noFill/>
        </p:spPr>
        <p:txBody>
          <a:bodyPr wrap="square" rtlCol="0">
            <a:spAutoFit/>
          </a:bodyPr>
          <a:lstStyle/>
          <a:p>
            <a:pPr marL="285750" indent="-285750">
              <a:buFont typeface="Arial" panose="020B0604020202020204" pitchFamily="34" charset="0"/>
              <a:buChar char="•"/>
            </a:pPr>
            <a:r>
              <a:rPr lang="en-US" sz="2400" dirty="0"/>
              <a:t> Thermal Camera</a:t>
            </a:r>
          </a:p>
          <a:p>
            <a:pPr marL="342900" indent="-342900">
              <a:buFont typeface="Arial" panose="020B0604020202020204" pitchFamily="34" charset="0"/>
              <a:buChar char="•"/>
            </a:pPr>
            <a:r>
              <a:rPr lang="en-HK" sz="2400" dirty="0"/>
              <a:t>IoT to count the current user at the Library</a:t>
            </a:r>
          </a:p>
          <a:p>
            <a:pPr marL="342900" indent="-342900">
              <a:buFont typeface="Arial" panose="020B0604020202020204" pitchFamily="34" charset="0"/>
              <a:buChar char="•"/>
            </a:pPr>
            <a:r>
              <a:rPr lang="en-HK" sz="2400" dirty="0"/>
              <a:t>Bulk Due Dates Extension</a:t>
            </a:r>
          </a:p>
          <a:p>
            <a:pPr marL="342900" indent="-342900">
              <a:buFont typeface="Arial" panose="020B0604020202020204" pitchFamily="34" charset="0"/>
              <a:buChar char="•"/>
            </a:pPr>
            <a:r>
              <a:rPr lang="en-HK" sz="2400" dirty="0"/>
              <a:t>Change of Opening hours/Services according to the HKU Task Force on infectious diseases</a:t>
            </a:r>
          </a:p>
          <a:p>
            <a:pPr marL="342900" indent="-342900">
              <a:buFont typeface="Arial" panose="020B0604020202020204" pitchFamily="34" charset="0"/>
              <a:buChar char="•"/>
            </a:pPr>
            <a:r>
              <a:rPr lang="en-HK" sz="2400" dirty="0"/>
              <a:t>Access to different types of users</a:t>
            </a:r>
          </a:p>
          <a:p>
            <a:pPr marL="342900" indent="-342900">
              <a:buFont typeface="Arial" panose="020B0604020202020204" pitchFamily="34" charset="0"/>
              <a:buChar char="•"/>
            </a:pPr>
            <a:r>
              <a:rPr lang="en-HK" sz="2400" dirty="0"/>
              <a:t>Registration for access</a:t>
            </a:r>
          </a:p>
          <a:p>
            <a:pPr marL="342900" indent="-342900">
              <a:buFont typeface="Arial" panose="020B0604020202020204" pitchFamily="34" charset="0"/>
              <a:buChar char="•"/>
            </a:pPr>
            <a:r>
              <a:rPr lang="en-HK" sz="2400" dirty="0"/>
              <a:t>Fine Waiver</a:t>
            </a:r>
          </a:p>
          <a:p>
            <a:pPr marL="342900" indent="-342900">
              <a:buFont typeface="Arial" panose="020B0604020202020204" pitchFamily="34" charset="0"/>
              <a:buChar char="•"/>
            </a:pPr>
            <a:r>
              <a:rPr lang="en-HK" sz="2400" dirty="0"/>
              <a:t>Application for special access</a:t>
            </a:r>
          </a:p>
        </p:txBody>
      </p:sp>
    </p:spTree>
    <p:extLst>
      <p:ext uri="{BB962C8B-B14F-4D97-AF65-F5344CB8AC3E}">
        <p14:creationId xmlns:p14="http://schemas.microsoft.com/office/powerpoint/2010/main" val="35415773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VR - Teaching and Learning</a:t>
            </a:r>
          </a:p>
        </p:txBody>
      </p:sp>
      <p:sp>
        <p:nvSpPr>
          <p:cNvPr id="3" name="Content Placeholder 2"/>
          <p:cNvSpPr>
            <a:spLocks noGrp="1"/>
          </p:cNvSpPr>
          <p:nvPr>
            <p:ph idx="1"/>
          </p:nvPr>
        </p:nvSpPr>
        <p:spPr>
          <a:xfrm>
            <a:off x="1187668" y="1825625"/>
            <a:ext cx="3943730" cy="4351338"/>
          </a:xfrm>
        </p:spPr>
        <p:txBody>
          <a:bodyPr>
            <a:normAutofit lnSpcReduction="10000"/>
          </a:bodyPr>
          <a:lstStyle/>
          <a:p>
            <a:r>
              <a:rPr lang="en-HK" dirty="0"/>
              <a:t>Instructional Technology</a:t>
            </a:r>
          </a:p>
          <a:p>
            <a:r>
              <a:rPr lang="en-US" dirty="0"/>
              <a:t>The first VR item “Inanimate Alice. Perpetual Nomads” was acquired and installed at </a:t>
            </a:r>
            <a:r>
              <a:rPr lang="en-US" dirty="0" err="1"/>
              <a:t>Ingenium</a:t>
            </a:r>
            <a:r>
              <a:rPr lang="en-US" dirty="0"/>
              <a:t>. </a:t>
            </a:r>
          </a:p>
          <a:p>
            <a:r>
              <a:rPr lang="en-US" dirty="0"/>
              <a:t>An e-learning class (MSc) about Young Literature was conducted via Zoom on 14 March 2020.</a:t>
            </a:r>
            <a:endParaRPr lang="en-HK"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02475" y="928800"/>
            <a:ext cx="4216256" cy="2618107"/>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77239" y="3845742"/>
            <a:ext cx="4733364" cy="2647133"/>
          </a:xfrm>
          <a:prstGeom prst="rect">
            <a:avLst/>
          </a:prstGeom>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96282" y="3637617"/>
            <a:ext cx="3690615" cy="1906920"/>
          </a:xfrm>
          <a:prstGeom prst="rect">
            <a:avLst/>
          </a:prstGeom>
        </p:spPr>
      </p:pic>
    </p:spTree>
    <p:extLst>
      <p:ext uri="{BB962C8B-B14F-4D97-AF65-F5344CB8AC3E}">
        <p14:creationId xmlns:p14="http://schemas.microsoft.com/office/powerpoint/2010/main" val="2587114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err="1"/>
              <a:t>Ingenium</a:t>
            </a:r>
            <a:r>
              <a:rPr lang="en-HK" dirty="0"/>
              <a:t> - Introduction</a:t>
            </a:r>
          </a:p>
        </p:txBody>
      </p:sp>
      <p:sp>
        <p:nvSpPr>
          <p:cNvPr id="3" name="Content Placeholder 2"/>
          <p:cNvSpPr>
            <a:spLocks noGrp="1"/>
          </p:cNvSpPr>
          <p:nvPr>
            <p:ph idx="1"/>
          </p:nvPr>
        </p:nvSpPr>
        <p:spPr/>
        <p:txBody>
          <a:bodyPr>
            <a:normAutofit/>
          </a:bodyPr>
          <a:lstStyle/>
          <a:p>
            <a:r>
              <a:rPr lang="en-US" dirty="0"/>
              <a:t>Located on 2/F of the Main Library</a:t>
            </a:r>
          </a:p>
          <a:p>
            <a:r>
              <a:rPr lang="en-US" dirty="0"/>
              <a:t>Officially opened in Feb 2019</a:t>
            </a:r>
          </a:p>
          <a:p>
            <a:r>
              <a:rPr lang="en-US" altLang="zh-TW" dirty="0"/>
              <a:t>1,457 </a:t>
            </a:r>
            <a:r>
              <a:rPr lang="en-US" altLang="zh-TW" dirty="0" err="1"/>
              <a:t>sq.m</a:t>
            </a:r>
            <a:endParaRPr lang="en-US" altLang="zh-TW" dirty="0"/>
          </a:p>
          <a:p>
            <a:r>
              <a:rPr lang="en-US" altLang="zh-TW" dirty="0"/>
              <a:t>Access to the Main Library - Total Entrance: 1,381,849 (2018/19)</a:t>
            </a:r>
          </a:p>
          <a:p>
            <a:r>
              <a:rPr lang="en-US" dirty="0"/>
              <a:t>The </a:t>
            </a:r>
            <a:r>
              <a:rPr lang="en-US" dirty="0" err="1"/>
              <a:t>Ingenium</a:t>
            </a:r>
            <a:r>
              <a:rPr lang="en-US" dirty="0"/>
              <a:t> derives its name from the adjective, ‘ingenious’, which evokes invention, imagination, and innovation. Located on the 2/F of the Main Library, the </a:t>
            </a:r>
            <a:r>
              <a:rPr lang="en-US" dirty="0" err="1"/>
              <a:t>Ingenium</a:t>
            </a:r>
            <a:r>
              <a:rPr lang="en-US" dirty="0"/>
              <a:t> is an </a:t>
            </a:r>
            <a:r>
              <a:rPr lang="en-US" b="1" dirty="0"/>
              <a:t>interdisciplinary space </a:t>
            </a:r>
            <a:r>
              <a:rPr lang="en-US" dirty="0"/>
              <a:t>for the University community to be inspired by and to interact with technology.</a:t>
            </a:r>
          </a:p>
          <a:p>
            <a:endParaRPr lang="en-HK" dirty="0"/>
          </a:p>
        </p:txBody>
      </p:sp>
      <p:pic>
        <p:nvPicPr>
          <p:cNvPr id="4" name="Picture 2" descr="Ingenium-logo-0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28849" y="5488945"/>
            <a:ext cx="1109084" cy="1109636"/>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val="10335904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Research – Interdisciplinary Participatory Co-design Project (IPCP)</a:t>
            </a:r>
          </a:p>
        </p:txBody>
      </p:sp>
      <p:sp>
        <p:nvSpPr>
          <p:cNvPr id="3" name="Content Placeholder 2"/>
          <p:cNvSpPr>
            <a:spLocks noGrp="1"/>
          </p:cNvSpPr>
          <p:nvPr>
            <p:ph idx="1"/>
          </p:nvPr>
        </p:nvSpPr>
        <p:spPr/>
        <p:txBody>
          <a:bodyPr>
            <a:normAutofit fontScale="85000" lnSpcReduction="10000"/>
          </a:bodyPr>
          <a:lstStyle/>
          <a:p>
            <a:r>
              <a:rPr lang="en-US" dirty="0"/>
              <a:t>Teaching Development Grant (TDG) : Collaboration with Common Core, Faculty of Education, Sau Po Centre on Ageing. (Last for 18 months)</a:t>
            </a:r>
          </a:p>
          <a:p>
            <a:r>
              <a:rPr lang="en-HK" dirty="0">
                <a:latin typeface="+mn-lt"/>
              </a:rPr>
              <a:t>VR support on </a:t>
            </a:r>
            <a:r>
              <a:rPr lang="en-HK" dirty="0" err="1">
                <a:latin typeface="+mn-lt"/>
              </a:rPr>
              <a:t>Tech@Ingenium</a:t>
            </a:r>
            <a:endParaRPr lang="en-HK" dirty="0">
              <a:latin typeface="+mn-lt"/>
            </a:endParaRPr>
          </a:p>
          <a:p>
            <a:r>
              <a:rPr lang="en-HK" dirty="0">
                <a:latin typeface="+mn-lt"/>
              </a:rPr>
              <a:t>Facilities and space at Libraries, MPA, </a:t>
            </a:r>
            <a:r>
              <a:rPr lang="en-HK" dirty="0" err="1">
                <a:latin typeface="+mn-lt"/>
              </a:rPr>
              <a:t>Tech@Ingenium</a:t>
            </a:r>
            <a:r>
              <a:rPr lang="en-HK" dirty="0">
                <a:latin typeface="+mn-lt"/>
              </a:rPr>
              <a:t>, LIC, Seminar room (G/F of Main Library)</a:t>
            </a:r>
          </a:p>
          <a:p>
            <a:r>
              <a:rPr lang="en-HK" dirty="0">
                <a:latin typeface="+mn-lt"/>
              </a:rPr>
              <a:t>360 camera</a:t>
            </a:r>
          </a:p>
          <a:p>
            <a:r>
              <a:rPr lang="en-HK" dirty="0">
                <a:latin typeface="+mn-lt"/>
              </a:rPr>
              <a:t>Wristband support on the biological data of participants such as heartbeat</a:t>
            </a:r>
          </a:p>
          <a:p>
            <a:r>
              <a:rPr lang="en-HK" dirty="0">
                <a:latin typeface="+mn-lt"/>
              </a:rPr>
              <a:t>Planning of hardware of the motion capture and software and the trackers – Tai Chi</a:t>
            </a:r>
          </a:p>
          <a:p>
            <a:r>
              <a:rPr lang="en-HK" dirty="0">
                <a:latin typeface="+mn-lt"/>
              </a:rPr>
              <a:t>Sharing about some AI solution of pose estimation</a:t>
            </a:r>
          </a:p>
          <a:p>
            <a:r>
              <a:rPr lang="en-HK" dirty="0">
                <a:latin typeface="+mn-lt"/>
              </a:rPr>
              <a:t>Video recording of the events and Tai Chi practice</a:t>
            </a:r>
          </a:p>
          <a:p>
            <a:r>
              <a:rPr lang="en-HK" dirty="0">
                <a:latin typeface="+mn-lt"/>
                <a:hlinkClick r:id="rId2"/>
              </a:rPr>
              <a:t>https://www.campus.ageing.hku.hk/commoncore</a:t>
            </a:r>
            <a:endParaRPr lang="en-HK" dirty="0">
              <a:latin typeface="+mn-lt"/>
            </a:endParaRPr>
          </a:p>
          <a:p>
            <a:endParaRPr lang="en-HK" dirty="0"/>
          </a:p>
        </p:txBody>
      </p:sp>
    </p:spTree>
    <p:extLst>
      <p:ext uri="{BB962C8B-B14F-4D97-AF65-F5344CB8AC3E}">
        <p14:creationId xmlns:p14="http://schemas.microsoft.com/office/powerpoint/2010/main" val="2265490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Research – Interdisciplinary Participatory Co-design Project (IPCP)</a:t>
            </a:r>
          </a:p>
        </p:txBody>
      </p:sp>
      <p:sp>
        <p:nvSpPr>
          <p:cNvPr id="3" name="Content Placeholder 2"/>
          <p:cNvSpPr>
            <a:spLocks noGrp="1"/>
          </p:cNvSpPr>
          <p:nvPr>
            <p:ph idx="1"/>
          </p:nvPr>
        </p:nvSpPr>
        <p:spPr/>
        <p:txBody>
          <a:bodyPr/>
          <a:lstStyle/>
          <a:p>
            <a:r>
              <a:rPr lang="en-HK" dirty="0"/>
              <a:t>Motion capture of Tai Chi movement </a:t>
            </a:r>
          </a:p>
          <a:p>
            <a:pPr marL="0" indent="0">
              <a:buNone/>
            </a:pPr>
            <a:r>
              <a:rPr lang="en-HK" dirty="0"/>
              <a:t>by using motion trackers in Apr-Jun 2020</a:t>
            </a:r>
          </a:p>
          <a:p>
            <a:endParaRPr lang="en-HK"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56573" y="1585271"/>
            <a:ext cx="4455177" cy="3193894"/>
          </a:xfrm>
          <a:prstGeom prst="rect">
            <a:avLst/>
          </a:prstGeom>
        </p:spPr>
      </p:pic>
      <p:pic>
        <p:nvPicPr>
          <p:cNvPr id="5" name="Picture 2" descr="screenshot"/>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03834" y="3969958"/>
            <a:ext cx="4631648" cy="26053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98049" y="3462012"/>
            <a:ext cx="2505785" cy="3113248"/>
          </a:xfrm>
          <a:prstGeom prst="rect">
            <a:avLst/>
          </a:prstGeom>
        </p:spPr>
      </p:pic>
    </p:spTree>
    <p:extLst>
      <p:ext uri="{BB962C8B-B14F-4D97-AF65-F5344CB8AC3E}">
        <p14:creationId xmlns:p14="http://schemas.microsoft.com/office/powerpoint/2010/main" val="15400625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46ABA-1582-41F1-9B1D-CDFC28936C79}"/>
              </a:ext>
            </a:extLst>
          </p:cNvPr>
          <p:cNvSpPr>
            <a:spLocks noGrp="1"/>
          </p:cNvSpPr>
          <p:nvPr>
            <p:ph type="title"/>
          </p:nvPr>
        </p:nvSpPr>
        <p:spPr/>
        <p:txBody>
          <a:bodyPr/>
          <a:lstStyle/>
          <a:p>
            <a:r>
              <a:rPr lang="en-HK" dirty="0"/>
              <a:t>Impact of IPCP</a:t>
            </a:r>
          </a:p>
        </p:txBody>
      </p:sp>
      <p:sp>
        <p:nvSpPr>
          <p:cNvPr id="3" name="Content Placeholder 2">
            <a:extLst>
              <a:ext uri="{FF2B5EF4-FFF2-40B4-BE49-F238E27FC236}">
                <a16:creationId xmlns:a16="http://schemas.microsoft.com/office/drawing/2014/main" id="{0C6F80A3-0533-428D-9A08-78E8BFE3B542}"/>
              </a:ext>
            </a:extLst>
          </p:cNvPr>
          <p:cNvSpPr>
            <a:spLocks noGrp="1"/>
          </p:cNvSpPr>
          <p:nvPr>
            <p:ph idx="1"/>
          </p:nvPr>
        </p:nvSpPr>
        <p:spPr/>
        <p:txBody>
          <a:bodyPr>
            <a:normAutofit fontScale="92500" lnSpcReduction="10000"/>
          </a:bodyPr>
          <a:lstStyle/>
          <a:p>
            <a:r>
              <a:rPr lang="en-HK" b="1" dirty="0">
                <a:solidFill>
                  <a:schemeClr val="accent6">
                    <a:lumMod val="75000"/>
                  </a:schemeClr>
                </a:solidFill>
                <a:latin typeface="+mn-lt"/>
              </a:rPr>
              <a:t>Webinar and workshop </a:t>
            </a:r>
            <a:r>
              <a:rPr lang="en-HK" dirty="0">
                <a:latin typeface="+mn-lt"/>
              </a:rPr>
              <a:t>to share with University academic staff about the future teaching and learning practices and support by Libraries on 18 Jan. </a:t>
            </a:r>
            <a:r>
              <a:rPr lang="en-US" dirty="0">
                <a:latin typeface="+mn-lt"/>
              </a:rPr>
              <a:t>A seminar on the theme of Curriculum Innovation through Intergenerational Participatory Co-Design will be conducted, jointly with Common Core. </a:t>
            </a:r>
          </a:p>
          <a:p>
            <a:r>
              <a:rPr lang="en-US" dirty="0">
                <a:latin typeface="+mn-lt"/>
              </a:rPr>
              <a:t>The team plans to submit </a:t>
            </a:r>
            <a:r>
              <a:rPr lang="en-US" b="1" dirty="0">
                <a:solidFill>
                  <a:schemeClr val="accent6">
                    <a:lumMod val="75000"/>
                  </a:schemeClr>
                </a:solidFill>
                <a:latin typeface="+mn-lt"/>
              </a:rPr>
              <a:t>papers and presentation proposals </a:t>
            </a:r>
            <a:r>
              <a:rPr lang="en-US" dirty="0">
                <a:latin typeface="+mn-lt"/>
              </a:rPr>
              <a:t>to regional and international conferences to further disseminate findings of this project. </a:t>
            </a:r>
          </a:p>
          <a:p>
            <a:r>
              <a:rPr lang="en-US" dirty="0">
                <a:latin typeface="+mn-lt"/>
              </a:rPr>
              <a:t>Potential </a:t>
            </a:r>
            <a:r>
              <a:rPr lang="en-US" b="1" dirty="0" err="1">
                <a:solidFill>
                  <a:schemeClr val="accent6">
                    <a:lumMod val="75000"/>
                  </a:schemeClr>
                </a:solidFill>
                <a:latin typeface="+mn-lt"/>
              </a:rPr>
              <a:t>CommonCore</a:t>
            </a:r>
            <a:r>
              <a:rPr lang="en-US" b="1" dirty="0">
                <a:solidFill>
                  <a:schemeClr val="accent6">
                    <a:lumMod val="75000"/>
                  </a:schemeClr>
                </a:solidFill>
                <a:latin typeface="+mn-lt"/>
              </a:rPr>
              <a:t> courses </a:t>
            </a:r>
            <a:r>
              <a:rPr lang="en-US" dirty="0">
                <a:latin typeface="+mn-lt"/>
              </a:rPr>
              <a:t>adopting the topic</a:t>
            </a:r>
          </a:p>
          <a:p>
            <a:r>
              <a:rPr lang="en-HK" dirty="0">
                <a:latin typeface="+mn-lt"/>
              </a:rPr>
              <a:t>Many </a:t>
            </a:r>
            <a:r>
              <a:rPr lang="en-HK" b="1" dirty="0">
                <a:solidFill>
                  <a:schemeClr val="accent6">
                    <a:lumMod val="75000"/>
                  </a:schemeClr>
                </a:solidFill>
                <a:latin typeface="+mn-lt"/>
              </a:rPr>
              <a:t>collaborations</a:t>
            </a:r>
            <a:r>
              <a:rPr lang="en-HK" b="1" dirty="0">
                <a:latin typeface="+mn-lt"/>
              </a:rPr>
              <a:t> </a:t>
            </a:r>
            <a:r>
              <a:rPr lang="en-HK" dirty="0">
                <a:latin typeface="+mn-lt"/>
              </a:rPr>
              <a:t>with Faculty of Education, CETL, </a:t>
            </a:r>
            <a:r>
              <a:rPr lang="en-HK" dirty="0" err="1">
                <a:latin typeface="+mn-lt"/>
              </a:rPr>
              <a:t>CommonCore</a:t>
            </a:r>
            <a:r>
              <a:rPr lang="en-HK" dirty="0">
                <a:latin typeface="+mn-lt"/>
              </a:rPr>
              <a:t> e.g. SDG workshop, CITERS</a:t>
            </a:r>
          </a:p>
          <a:p>
            <a:r>
              <a:rPr lang="en-HK" dirty="0">
                <a:latin typeface="+mn-lt"/>
              </a:rPr>
              <a:t>Another potential </a:t>
            </a:r>
            <a:r>
              <a:rPr lang="en-HK" b="1" dirty="0">
                <a:solidFill>
                  <a:schemeClr val="accent6">
                    <a:lumMod val="75000"/>
                  </a:schemeClr>
                </a:solidFill>
                <a:latin typeface="+mn-lt"/>
              </a:rPr>
              <a:t>TDG</a:t>
            </a:r>
            <a:r>
              <a:rPr lang="en-HK" dirty="0">
                <a:latin typeface="+mn-lt"/>
              </a:rPr>
              <a:t> project on </a:t>
            </a:r>
            <a:r>
              <a:rPr lang="en-HK" dirty="0" err="1">
                <a:latin typeface="+mn-lt"/>
              </a:rPr>
              <a:t>eXtended</a:t>
            </a:r>
            <a:r>
              <a:rPr lang="en-HK" dirty="0">
                <a:latin typeface="+mn-lt"/>
              </a:rPr>
              <a:t> Reality (XR)</a:t>
            </a:r>
          </a:p>
          <a:p>
            <a:r>
              <a:rPr lang="en-HK" dirty="0">
                <a:latin typeface="+mn-lt"/>
              </a:rPr>
              <a:t>Research data on </a:t>
            </a:r>
            <a:r>
              <a:rPr lang="en-HK" dirty="0" err="1">
                <a:latin typeface="+mn-lt"/>
              </a:rPr>
              <a:t>DataHub</a:t>
            </a:r>
            <a:r>
              <a:rPr lang="en-HK" dirty="0">
                <a:latin typeface="+mn-lt"/>
              </a:rPr>
              <a:t>: </a:t>
            </a:r>
            <a:r>
              <a:rPr lang="en-HK" b="1" dirty="0">
                <a:solidFill>
                  <a:schemeClr val="accent6">
                    <a:lumMod val="75000"/>
                  </a:schemeClr>
                </a:solidFill>
                <a:latin typeface="+mn-lt"/>
              </a:rPr>
              <a:t>Promote </a:t>
            </a:r>
            <a:r>
              <a:rPr lang="en-HK" b="1" dirty="0" err="1">
                <a:solidFill>
                  <a:schemeClr val="accent6">
                    <a:lumMod val="75000"/>
                  </a:schemeClr>
                </a:solidFill>
                <a:latin typeface="+mn-lt"/>
              </a:rPr>
              <a:t>DataHub</a:t>
            </a:r>
            <a:r>
              <a:rPr lang="en-HK" b="1" dirty="0">
                <a:solidFill>
                  <a:schemeClr val="accent6">
                    <a:lumMod val="75000"/>
                  </a:schemeClr>
                </a:solidFill>
                <a:latin typeface="+mn-lt"/>
              </a:rPr>
              <a:t> </a:t>
            </a:r>
            <a:r>
              <a:rPr lang="en-HK" dirty="0">
                <a:latin typeface="+mn-lt"/>
              </a:rPr>
              <a:t>of the Libraries</a:t>
            </a:r>
          </a:p>
          <a:p>
            <a:endParaRPr lang="en-HK" dirty="0"/>
          </a:p>
        </p:txBody>
      </p:sp>
    </p:spTree>
    <p:extLst>
      <p:ext uri="{BB962C8B-B14F-4D97-AF65-F5344CB8AC3E}">
        <p14:creationId xmlns:p14="http://schemas.microsoft.com/office/powerpoint/2010/main" val="688114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9FE49-F2CD-4B99-B02B-378D81C31D9A}"/>
              </a:ext>
            </a:extLst>
          </p:cNvPr>
          <p:cNvSpPr>
            <a:spLocks noGrp="1"/>
          </p:cNvSpPr>
          <p:nvPr>
            <p:ph type="title"/>
          </p:nvPr>
        </p:nvSpPr>
        <p:spPr/>
        <p:txBody>
          <a:bodyPr/>
          <a:lstStyle/>
          <a:p>
            <a:r>
              <a:rPr lang="en-US" dirty="0"/>
              <a:t>Dream </a:t>
            </a:r>
            <a:r>
              <a:rPr lang="en-US" dirty="0" err="1"/>
              <a:t>Chamber@Tam</a:t>
            </a:r>
            <a:r>
              <a:rPr lang="en-US" dirty="0"/>
              <a:t> Wing Fun Engineering Innovation Wing  </a:t>
            </a:r>
            <a:endParaRPr lang="en-HK" dirty="0"/>
          </a:p>
        </p:txBody>
      </p:sp>
      <p:pic>
        <p:nvPicPr>
          <p:cNvPr id="5" name="Content Placeholder 4">
            <a:extLst>
              <a:ext uri="{FF2B5EF4-FFF2-40B4-BE49-F238E27FC236}">
                <a16:creationId xmlns:a16="http://schemas.microsoft.com/office/drawing/2014/main" id="{6BEBE3FA-D4FE-4EFB-A6C7-323954846F40}"/>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5283866" y="1690688"/>
            <a:ext cx="6527007" cy="4351338"/>
          </a:xfrm>
        </p:spPr>
      </p:pic>
      <p:sp>
        <p:nvSpPr>
          <p:cNvPr id="6" name="TextBox 5">
            <a:extLst>
              <a:ext uri="{FF2B5EF4-FFF2-40B4-BE49-F238E27FC236}">
                <a16:creationId xmlns:a16="http://schemas.microsoft.com/office/drawing/2014/main" id="{E13AB44D-4306-4F57-A460-8BBEFBFC80B3}"/>
              </a:ext>
            </a:extLst>
          </p:cNvPr>
          <p:cNvSpPr txBox="1"/>
          <p:nvPr/>
        </p:nvSpPr>
        <p:spPr>
          <a:xfrm>
            <a:off x="1035986" y="1863467"/>
            <a:ext cx="424788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A collaboration with Engineering Faculty</a:t>
            </a:r>
          </a:p>
          <a:p>
            <a:pPr marL="285750" indent="-285750">
              <a:buFont typeface="Arial" panose="020B0604020202020204" pitchFamily="34" charset="0"/>
              <a:buChar char="•"/>
            </a:pPr>
            <a:r>
              <a:rPr lang="en-HK" dirty="0"/>
              <a:t>Provide selected Library items to the Chamber</a:t>
            </a:r>
          </a:p>
          <a:p>
            <a:pPr marL="285750" indent="-285750">
              <a:buFont typeface="Arial" panose="020B0604020202020204" pitchFamily="34" charset="0"/>
              <a:buChar char="•"/>
            </a:pPr>
            <a:r>
              <a:rPr lang="en-HK" dirty="0"/>
              <a:t>Provide support to the kiosk display of Library resources</a:t>
            </a:r>
          </a:p>
        </p:txBody>
      </p:sp>
      <p:sp>
        <p:nvSpPr>
          <p:cNvPr id="8" name="TextBox 7">
            <a:extLst>
              <a:ext uri="{FF2B5EF4-FFF2-40B4-BE49-F238E27FC236}">
                <a16:creationId xmlns:a16="http://schemas.microsoft.com/office/drawing/2014/main" id="{72FCF558-6049-4A0B-8497-73792E481F93}"/>
              </a:ext>
            </a:extLst>
          </p:cNvPr>
          <p:cNvSpPr txBox="1"/>
          <p:nvPr/>
        </p:nvSpPr>
        <p:spPr>
          <a:xfrm>
            <a:off x="1187668" y="4097972"/>
            <a:ext cx="3922612" cy="2031325"/>
          </a:xfrm>
          <a:prstGeom prst="rect">
            <a:avLst/>
          </a:prstGeom>
          <a:noFill/>
        </p:spPr>
        <p:txBody>
          <a:bodyPr wrap="square">
            <a:spAutoFit/>
          </a:bodyPr>
          <a:lstStyle/>
          <a:p>
            <a:r>
              <a:rPr lang="en-US" dirty="0"/>
              <a:t>“…I like particularly the Dream Chamber in the Innovation Wing, as daring to dream and having the courage to face failure is key in research breakthrough and innovation.” HKU President Professor Xiang Zhang said at the Ceremony.</a:t>
            </a:r>
            <a:endParaRPr lang="en-HK" dirty="0"/>
          </a:p>
        </p:txBody>
      </p:sp>
    </p:spTree>
    <p:extLst>
      <p:ext uri="{BB962C8B-B14F-4D97-AF65-F5344CB8AC3E}">
        <p14:creationId xmlns:p14="http://schemas.microsoft.com/office/powerpoint/2010/main" val="9328204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HK" dirty="0"/>
              <a:t>Zoom Media Conference – </a:t>
            </a:r>
            <a:br>
              <a:rPr lang="en-HK" dirty="0"/>
            </a:br>
            <a:r>
              <a:rPr lang="en-HK" dirty="0"/>
              <a:t>an exhibition of Hong Kong Historical Photos from the Frank </a:t>
            </a:r>
            <a:r>
              <a:rPr lang="en-HK" dirty="0" err="1"/>
              <a:t>Fischbeck</a:t>
            </a:r>
            <a:r>
              <a:rPr lang="en-HK" dirty="0"/>
              <a:t> Collection</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09869" y="1973938"/>
            <a:ext cx="6275016" cy="4706262"/>
          </a:xfrm>
          <a:prstGeom prst="rect">
            <a:avLst/>
          </a:prstGeom>
        </p:spPr>
      </p:pic>
      <p:sp>
        <p:nvSpPr>
          <p:cNvPr id="5" name="TextBox 4"/>
          <p:cNvSpPr txBox="1"/>
          <p:nvPr/>
        </p:nvSpPr>
        <p:spPr>
          <a:xfrm>
            <a:off x="7531100" y="2362200"/>
            <a:ext cx="4178300" cy="1569660"/>
          </a:xfrm>
          <a:prstGeom prst="rect">
            <a:avLst/>
          </a:prstGeom>
          <a:noFill/>
        </p:spPr>
        <p:txBody>
          <a:bodyPr wrap="square" rtlCol="0">
            <a:spAutoFit/>
          </a:bodyPr>
          <a:lstStyle/>
          <a:p>
            <a:r>
              <a:rPr lang="en-HK" sz="2400" dirty="0"/>
              <a:t>On 10 Dec 2020, a zoom conference was held at LIC of the Ingenium of the Main Library</a:t>
            </a:r>
          </a:p>
        </p:txBody>
      </p:sp>
    </p:spTree>
    <p:extLst>
      <p:ext uri="{BB962C8B-B14F-4D97-AF65-F5344CB8AC3E}">
        <p14:creationId xmlns:p14="http://schemas.microsoft.com/office/powerpoint/2010/main" val="19255762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Zoom Workshop: Teaching by Design for the </a:t>
            </a:r>
            <a:br>
              <a:rPr lang="en-US" dirty="0"/>
            </a:br>
            <a:r>
              <a:rPr lang="en-US" dirty="0"/>
              <a:t>U.N. Sustainable Development Goals (SDGs)</a:t>
            </a:r>
            <a:endParaRPr lang="en-HK"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87668" y="1881188"/>
            <a:ext cx="5556032" cy="4167024"/>
          </a:xfrm>
          <a:prstGeom prst="rect">
            <a:avLst/>
          </a:prstGeom>
        </p:spPr>
      </p:pic>
      <p:sp>
        <p:nvSpPr>
          <p:cNvPr id="6" name="TextBox 5"/>
          <p:cNvSpPr txBox="1"/>
          <p:nvPr/>
        </p:nvSpPr>
        <p:spPr>
          <a:xfrm>
            <a:off x="6884848" y="1977553"/>
            <a:ext cx="5151864" cy="3785652"/>
          </a:xfrm>
          <a:prstGeom prst="rect">
            <a:avLst/>
          </a:prstGeom>
          <a:noFill/>
        </p:spPr>
        <p:txBody>
          <a:bodyPr wrap="square" rtlCol="0">
            <a:spAutoFit/>
          </a:bodyPr>
          <a:lstStyle/>
          <a:p>
            <a:pPr marL="342900" indent="-342900">
              <a:buFont typeface="Arial" panose="020B0604020202020204" pitchFamily="34" charset="0"/>
              <a:buChar char="•"/>
            </a:pPr>
            <a:r>
              <a:rPr lang="en-HK" sz="2000" dirty="0"/>
              <a:t>On 7 Nov 2020, the zoom conference was organized and the studio was held at the Multi-purpose Area (MPA)</a:t>
            </a:r>
          </a:p>
          <a:p>
            <a:pPr marL="342900" indent="-342900">
              <a:buFont typeface="Arial" panose="020B0604020202020204" pitchFamily="34" charset="0"/>
              <a:buChar char="•"/>
            </a:pPr>
            <a:r>
              <a:rPr lang="en-HK" sz="2000" dirty="0"/>
              <a:t>Co-organized by HKU Libraries, HKU Common Core, HKU Sustainability Office, HKUST The Division of Integrative Systems and Design (ISD), HKU Business School, Encompass HK, Knowledge Dialogues etc.</a:t>
            </a:r>
          </a:p>
          <a:p>
            <a:pPr marL="342900" indent="-342900">
              <a:buFont typeface="Arial" panose="020B0604020202020204" pitchFamily="34" charset="0"/>
              <a:buChar char="•"/>
            </a:pPr>
            <a:r>
              <a:rPr lang="en-HK" sz="2000" dirty="0"/>
              <a:t>About 50 participants joined the workshops.</a:t>
            </a:r>
          </a:p>
          <a:p>
            <a:pPr marL="342900" indent="-342900">
              <a:buFont typeface="Arial" panose="020B0604020202020204" pitchFamily="34" charset="0"/>
              <a:buChar char="•"/>
            </a:pPr>
            <a:r>
              <a:rPr lang="en-HK" sz="2000" dirty="0"/>
              <a:t>Breakout sessions were used.</a:t>
            </a:r>
          </a:p>
          <a:p>
            <a:pPr marL="342900" indent="-342900">
              <a:buFont typeface="Arial" panose="020B0604020202020204" pitchFamily="34" charset="0"/>
              <a:buChar char="•"/>
            </a:pPr>
            <a:r>
              <a:rPr lang="en-HK" sz="2000" dirty="0">
                <a:hlinkClick r:id="rId3"/>
              </a:rPr>
              <a:t>https://lib.hku.hk/teachbydesign/sdg2020.html</a:t>
            </a:r>
            <a:r>
              <a:rPr lang="en-HK" sz="2000" dirty="0"/>
              <a:t> </a:t>
            </a:r>
          </a:p>
        </p:txBody>
      </p:sp>
    </p:spTree>
    <p:extLst>
      <p:ext uri="{BB962C8B-B14F-4D97-AF65-F5344CB8AC3E}">
        <p14:creationId xmlns:p14="http://schemas.microsoft.com/office/powerpoint/2010/main" val="26151479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Mixed Reality (MR) – Teaching &amp; Learning</a:t>
            </a:r>
          </a:p>
        </p:txBody>
      </p:sp>
      <p:pic>
        <p:nvPicPr>
          <p:cNvPr id="4" name="Content Placeholder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rot="5400000">
            <a:off x="5857891" y="2022149"/>
            <a:ext cx="4516474" cy="3507213"/>
          </a:xfrm>
          <a:prstGeom prst="rect">
            <a:avLst/>
          </a:prstGeom>
        </p:spPr>
      </p:pic>
      <p:sp>
        <p:nvSpPr>
          <p:cNvPr id="5" name="Rectangle 4"/>
          <p:cNvSpPr/>
          <p:nvPr/>
        </p:nvSpPr>
        <p:spPr>
          <a:xfrm>
            <a:off x="1187667" y="1847190"/>
            <a:ext cx="4567673" cy="3108543"/>
          </a:xfrm>
          <a:prstGeom prst="rect">
            <a:avLst/>
          </a:prstGeom>
        </p:spPr>
        <p:txBody>
          <a:bodyPr wrap="square">
            <a:spAutoFit/>
          </a:bodyPr>
          <a:lstStyle/>
          <a:p>
            <a:pPr marL="457200" indent="-457200">
              <a:buFont typeface="Arial" panose="020B0604020202020204" pitchFamily="34" charset="0"/>
              <a:buChar char="•"/>
            </a:pPr>
            <a:r>
              <a:rPr lang="en-US" sz="2800" dirty="0"/>
              <a:t>A Library staff was demonstrating MR during a class at Library</a:t>
            </a:r>
          </a:p>
          <a:p>
            <a:pPr marL="457200" indent="-457200">
              <a:buFont typeface="Arial" panose="020B0604020202020204" pitchFamily="34" charset="0"/>
              <a:buChar char="•"/>
            </a:pPr>
            <a:r>
              <a:rPr lang="en-US" sz="2800" dirty="0"/>
              <a:t>She was playing the virtual piano</a:t>
            </a:r>
          </a:p>
          <a:p>
            <a:pPr marL="457200" indent="-457200">
              <a:buFont typeface="Arial" panose="020B0604020202020204" pitchFamily="34" charset="0"/>
              <a:buChar char="•"/>
            </a:pPr>
            <a:r>
              <a:rPr lang="en-US" sz="2800" dirty="0"/>
              <a:t>Peer technical support by HKU students</a:t>
            </a:r>
            <a:endParaRPr lang="en-HK" sz="2800" dirty="0"/>
          </a:p>
        </p:txBody>
      </p:sp>
    </p:spTree>
    <p:extLst>
      <p:ext uri="{BB962C8B-B14F-4D97-AF65-F5344CB8AC3E}">
        <p14:creationId xmlns:p14="http://schemas.microsoft.com/office/powerpoint/2010/main" val="2209459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Student Internship of HKU</a:t>
            </a:r>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421821" y="1944060"/>
            <a:ext cx="4445656" cy="3334242"/>
          </a:xfrm>
        </p:spPr>
      </p:pic>
      <p:sp>
        <p:nvSpPr>
          <p:cNvPr id="5" name="TextBox 4"/>
          <p:cNvSpPr txBox="1"/>
          <p:nvPr/>
        </p:nvSpPr>
        <p:spPr>
          <a:xfrm>
            <a:off x="1341614" y="1857614"/>
            <a:ext cx="4918842" cy="3970318"/>
          </a:xfrm>
          <a:prstGeom prst="rect">
            <a:avLst/>
          </a:prstGeom>
          <a:noFill/>
        </p:spPr>
        <p:txBody>
          <a:bodyPr wrap="square" rtlCol="0">
            <a:spAutoFit/>
          </a:bodyPr>
          <a:lstStyle/>
          <a:p>
            <a:pPr marL="457200" indent="-457200">
              <a:buFont typeface="Arial" panose="020B0604020202020204" pitchFamily="34" charset="0"/>
              <a:buChar char="•"/>
            </a:pPr>
            <a:r>
              <a:rPr lang="en-HK" sz="2800" dirty="0"/>
              <a:t>Usability tests on web, services and facilities by undergraduate/postgraduate students of Faculty of Education</a:t>
            </a:r>
          </a:p>
          <a:p>
            <a:pPr marL="457200" indent="-457200">
              <a:buFont typeface="Arial" panose="020B0604020202020204" pitchFamily="34" charset="0"/>
              <a:buChar char="•"/>
            </a:pPr>
            <a:r>
              <a:rPr lang="en-HK" sz="2800" dirty="0"/>
              <a:t>Data science/Visualization project using Tensor-flow and KNIME by undergraduate students of Data Science.</a:t>
            </a:r>
          </a:p>
        </p:txBody>
      </p:sp>
    </p:spTree>
    <p:extLst>
      <p:ext uri="{BB962C8B-B14F-4D97-AF65-F5344CB8AC3E}">
        <p14:creationId xmlns:p14="http://schemas.microsoft.com/office/powerpoint/2010/main" val="25783232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Annual Planning Day 2020 - Zoom</a:t>
            </a:r>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930216" y="2088345"/>
            <a:ext cx="5801784" cy="4351338"/>
          </a:xfr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4556331" y="2087809"/>
            <a:ext cx="4351338" cy="3263504"/>
          </a:xfrm>
          <a:prstGeom prst="rect">
            <a:avLst/>
          </a:prstGeom>
        </p:spPr>
      </p:pic>
      <p:sp>
        <p:nvSpPr>
          <p:cNvPr id="6" name="TextBox 5"/>
          <p:cNvSpPr txBox="1"/>
          <p:nvPr/>
        </p:nvSpPr>
        <p:spPr>
          <a:xfrm>
            <a:off x="8434774" y="2310287"/>
            <a:ext cx="3363650" cy="2677656"/>
          </a:xfrm>
          <a:prstGeom prst="rect">
            <a:avLst/>
          </a:prstGeom>
          <a:noFill/>
        </p:spPr>
        <p:txBody>
          <a:bodyPr wrap="square" rtlCol="0">
            <a:spAutoFit/>
          </a:bodyPr>
          <a:lstStyle/>
          <a:p>
            <a:r>
              <a:rPr lang="en-HK" sz="2400" dirty="0"/>
              <a:t>In March 2020, over 100 library staff joined zoom meeting and we had the control at the DIL.</a:t>
            </a:r>
          </a:p>
          <a:p>
            <a:r>
              <a:rPr lang="en-HK" sz="2400" dirty="0"/>
              <a:t>Over 100 staff participated in the</a:t>
            </a:r>
          </a:p>
          <a:p>
            <a:r>
              <a:rPr lang="en-HK" sz="2400" dirty="0"/>
              <a:t>annual planning day.</a:t>
            </a:r>
          </a:p>
        </p:txBody>
      </p:sp>
    </p:spTree>
    <p:extLst>
      <p:ext uri="{BB962C8B-B14F-4D97-AF65-F5344CB8AC3E}">
        <p14:creationId xmlns:p14="http://schemas.microsoft.com/office/powerpoint/2010/main" val="40641472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References/Acknowledgements</a:t>
            </a:r>
          </a:p>
        </p:txBody>
      </p:sp>
      <p:sp>
        <p:nvSpPr>
          <p:cNvPr id="3" name="Content Placeholder 2"/>
          <p:cNvSpPr>
            <a:spLocks noGrp="1"/>
          </p:cNvSpPr>
          <p:nvPr>
            <p:ph idx="1"/>
          </p:nvPr>
        </p:nvSpPr>
        <p:spPr/>
        <p:txBody>
          <a:bodyPr/>
          <a:lstStyle/>
          <a:p>
            <a:r>
              <a:rPr lang="en-HK" dirty="0"/>
              <a:t>HTC VIVE website</a:t>
            </a:r>
          </a:p>
          <a:p>
            <a:r>
              <a:rPr lang="en-HK" dirty="0"/>
              <a:t>Microsoft HoloLens</a:t>
            </a:r>
          </a:p>
          <a:p>
            <a:r>
              <a:rPr lang="en-HK" dirty="0"/>
              <a:t>HKU Libraries websites</a:t>
            </a:r>
          </a:p>
          <a:p>
            <a:r>
              <a:rPr lang="en-HK" dirty="0"/>
              <a:t>360 Tour by Media Services of HKU Libraries</a:t>
            </a:r>
          </a:p>
          <a:p>
            <a:r>
              <a:rPr lang="en-HK" dirty="0">
                <a:hlinkClick r:id="rId2"/>
              </a:rPr>
              <a:t>https://www.librarianshipstudies.com/2018/05/quotes-libraries-librarians-library-information-science.html</a:t>
            </a:r>
            <a:endParaRPr lang="en-HK" dirty="0"/>
          </a:p>
          <a:p>
            <a:r>
              <a:rPr lang="en-HK" dirty="0">
                <a:hlinkClick r:id="rId3"/>
              </a:rPr>
              <a:t>https://lib.hku.hk/360tour/Second_Floor/</a:t>
            </a:r>
            <a:endParaRPr lang="en-HK" dirty="0"/>
          </a:p>
          <a:p>
            <a:pPr>
              <a:buFontTx/>
              <a:buChar char="-"/>
            </a:pPr>
            <a:endParaRPr lang="en-HK" dirty="0"/>
          </a:p>
        </p:txBody>
      </p:sp>
    </p:spTree>
    <p:extLst>
      <p:ext uri="{BB962C8B-B14F-4D97-AF65-F5344CB8AC3E}">
        <p14:creationId xmlns:p14="http://schemas.microsoft.com/office/powerpoint/2010/main" val="3250500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360 Tour of </a:t>
            </a:r>
            <a:r>
              <a:rPr lang="en-HK" dirty="0" err="1"/>
              <a:t>Ingenium</a:t>
            </a:r>
            <a:endParaRPr lang="en-HK" dirty="0"/>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350669" y="1373680"/>
            <a:ext cx="8844366" cy="4543042"/>
          </a:xfrm>
          <a:prstGeom prst="rect">
            <a:avLst/>
          </a:prstGeom>
        </p:spPr>
      </p:pic>
      <p:sp>
        <p:nvSpPr>
          <p:cNvPr id="5" name="Rectangle 4"/>
          <p:cNvSpPr/>
          <p:nvPr/>
        </p:nvSpPr>
        <p:spPr>
          <a:xfrm>
            <a:off x="4750300" y="6166209"/>
            <a:ext cx="4173707" cy="369332"/>
          </a:xfrm>
          <a:prstGeom prst="rect">
            <a:avLst/>
          </a:prstGeom>
        </p:spPr>
        <p:txBody>
          <a:bodyPr wrap="none">
            <a:spAutoFit/>
          </a:bodyPr>
          <a:lstStyle/>
          <a:p>
            <a:r>
              <a:rPr lang="en-HK" dirty="0">
                <a:hlinkClick r:id="rId3"/>
              </a:rPr>
              <a:t>https://lib.hku.hk/360tour/2nd_Floor_A/</a:t>
            </a:r>
            <a:r>
              <a:rPr lang="en-HK" dirty="0"/>
              <a:t> </a:t>
            </a:r>
          </a:p>
        </p:txBody>
      </p:sp>
    </p:spTree>
    <p:extLst>
      <p:ext uri="{BB962C8B-B14F-4D97-AF65-F5344CB8AC3E}">
        <p14:creationId xmlns:p14="http://schemas.microsoft.com/office/powerpoint/2010/main" val="22104493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3740" y="2766218"/>
            <a:ext cx="10731063" cy="1325563"/>
          </a:xfrm>
        </p:spPr>
        <p:txBody>
          <a:bodyPr/>
          <a:lstStyle/>
          <a:p>
            <a:pPr algn="ctr"/>
            <a:r>
              <a:rPr lang="en-HK" dirty="0"/>
              <a:t>Thank you!</a:t>
            </a:r>
          </a:p>
        </p:txBody>
      </p:sp>
    </p:spTree>
    <p:extLst>
      <p:ext uri="{BB962C8B-B14F-4D97-AF65-F5344CB8AC3E}">
        <p14:creationId xmlns:p14="http://schemas.microsoft.com/office/powerpoint/2010/main" val="3475996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err="1"/>
              <a:t>Ingenium</a:t>
            </a:r>
            <a:r>
              <a:rPr lang="en-HK" dirty="0"/>
              <a:t>, 2/F (New Wing) of Main Library</a:t>
            </a:r>
          </a:p>
        </p:txBody>
      </p:sp>
      <p:pic>
        <p:nvPicPr>
          <p:cNvPr id="4" name="Content Placeholder 3"/>
          <p:cNvPicPr>
            <a:picLocks noGrp="1" noChangeAspect="1"/>
          </p:cNvPicPr>
          <p:nvPr>
            <p:ph idx="1"/>
          </p:nvPr>
        </p:nvPicPr>
        <p:blipFill>
          <a:blip r:embed="rId2"/>
          <a:stretch>
            <a:fillRect/>
          </a:stretch>
        </p:blipFill>
        <p:spPr>
          <a:xfrm>
            <a:off x="3841376" y="1690688"/>
            <a:ext cx="4567987" cy="4915123"/>
          </a:xfrm>
          <a:prstGeom prst="rect">
            <a:avLst/>
          </a:prstGeom>
        </p:spPr>
      </p:pic>
      <p:sp>
        <p:nvSpPr>
          <p:cNvPr id="5" name="Rectangle 4"/>
          <p:cNvSpPr/>
          <p:nvPr/>
        </p:nvSpPr>
        <p:spPr>
          <a:xfrm>
            <a:off x="7937947" y="5035156"/>
            <a:ext cx="3514165" cy="923330"/>
          </a:xfrm>
          <a:prstGeom prst="rect">
            <a:avLst/>
          </a:prstGeom>
        </p:spPr>
        <p:txBody>
          <a:bodyPr wrap="square">
            <a:spAutoFit/>
          </a:bodyPr>
          <a:lstStyle/>
          <a:p>
            <a:pPr lvl="1"/>
            <a:r>
              <a:rPr lang="en-HK" dirty="0"/>
              <a:t>Library Innovation Centre (LIC): Digital Interactive Lab (DIL) etc.</a:t>
            </a:r>
          </a:p>
        </p:txBody>
      </p:sp>
      <p:cxnSp>
        <p:nvCxnSpPr>
          <p:cNvPr id="7" name="Straight Arrow Connector 6"/>
          <p:cNvCxnSpPr/>
          <p:nvPr/>
        </p:nvCxnSpPr>
        <p:spPr>
          <a:xfrm flipH="1">
            <a:off x="5999626" y="5694734"/>
            <a:ext cx="2395175" cy="263752"/>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32008" y="5330842"/>
            <a:ext cx="3106171" cy="369332"/>
          </a:xfrm>
          <a:prstGeom prst="rect">
            <a:avLst/>
          </a:prstGeom>
        </p:spPr>
        <p:txBody>
          <a:bodyPr wrap="none">
            <a:spAutoFit/>
          </a:bodyPr>
          <a:lstStyle/>
          <a:p>
            <a:pPr lvl="1"/>
            <a:r>
              <a:rPr lang="en-HK" dirty="0"/>
              <a:t>Multi-purpose Area (MPA)</a:t>
            </a:r>
          </a:p>
        </p:txBody>
      </p:sp>
      <p:cxnSp>
        <p:nvCxnSpPr>
          <p:cNvPr id="11" name="Straight Arrow Connector 10"/>
          <p:cNvCxnSpPr>
            <a:stCxn id="10" idx="3"/>
          </p:cNvCxnSpPr>
          <p:nvPr/>
        </p:nvCxnSpPr>
        <p:spPr>
          <a:xfrm>
            <a:off x="3438179" y="5515508"/>
            <a:ext cx="818049" cy="79086"/>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6553199" y="5209309"/>
            <a:ext cx="1856164" cy="485425"/>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3105927" y="4206396"/>
            <a:ext cx="1401876" cy="184666"/>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32008" y="4391062"/>
            <a:ext cx="3636252" cy="369332"/>
          </a:xfrm>
          <a:prstGeom prst="rect">
            <a:avLst/>
          </a:prstGeom>
        </p:spPr>
        <p:txBody>
          <a:bodyPr wrap="none">
            <a:spAutoFit/>
          </a:bodyPr>
          <a:lstStyle/>
          <a:p>
            <a:pPr lvl="1"/>
            <a:r>
              <a:rPr lang="en-HK" dirty="0" err="1"/>
              <a:t>Tech@Ingenium</a:t>
            </a:r>
            <a:r>
              <a:rPr lang="en-HK" dirty="0"/>
              <a:t>: AI/VR facilities</a:t>
            </a:r>
          </a:p>
        </p:txBody>
      </p:sp>
      <p:sp>
        <p:nvSpPr>
          <p:cNvPr id="19" name="Rectangle 18"/>
          <p:cNvSpPr/>
          <p:nvPr/>
        </p:nvSpPr>
        <p:spPr>
          <a:xfrm>
            <a:off x="332008" y="2579210"/>
            <a:ext cx="2578013" cy="369332"/>
          </a:xfrm>
          <a:prstGeom prst="rect">
            <a:avLst/>
          </a:prstGeom>
        </p:spPr>
        <p:txBody>
          <a:bodyPr wrap="none">
            <a:spAutoFit/>
          </a:bodyPr>
          <a:lstStyle/>
          <a:p>
            <a:pPr lvl="1"/>
            <a:r>
              <a:rPr lang="en-HK" dirty="0"/>
              <a:t>Special Study Rooms</a:t>
            </a:r>
          </a:p>
        </p:txBody>
      </p:sp>
      <p:cxnSp>
        <p:nvCxnSpPr>
          <p:cNvPr id="21" name="Straight Arrow Connector 20"/>
          <p:cNvCxnSpPr>
            <a:stCxn id="19" idx="3"/>
          </p:cNvCxnSpPr>
          <p:nvPr/>
        </p:nvCxnSpPr>
        <p:spPr>
          <a:xfrm flipV="1">
            <a:off x="2910021" y="2579210"/>
            <a:ext cx="1346207" cy="184666"/>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910021" y="2948542"/>
            <a:ext cx="1597782" cy="0"/>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8075194" y="2302211"/>
            <a:ext cx="3239669" cy="369332"/>
          </a:xfrm>
          <a:prstGeom prst="rect">
            <a:avLst/>
          </a:prstGeom>
        </p:spPr>
        <p:txBody>
          <a:bodyPr wrap="none">
            <a:spAutoFit/>
          </a:bodyPr>
          <a:lstStyle/>
          <a:p>
            <a:pPr lvl="1"/>
            <a:r>
              <a:rPr lang="en-HK" dirty="0"/>
              <a:t>Self-service collection room</a:t>
            </a:r>
          </a:p>
        </p:txBody>
      </p:sp>
      <p:cxnSp>
        <p:nvCxnSpPr>
          <p:cNvPr id="27" name="Straight Arrow Connector 26"/>
          <p:cNvCxnSpPr/>
          <p:nvPr/>
        </p:nvCxnSpPr>
        <p:spPr>
          <a:xfrm flipH="1">
            <a:off x="7197213" y="2551500"/>
            <a:ext cx="1212150" cy="437042"/>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319983" y="3283066"/>
            <a:ext cx="3176191" cy="369332"/>
          </a:xfrm>
          <a:prstGeom prst="rect">
            <a:avLst/>
          </a:prstGeom>
        </p:spPr>
        <p:txBody>
          <a:bodyPr wrap="none">
            <a:spAutoFit/>
          </a:bodyPr>
          <a:lstStyle/>
          <a:p>
            <a:pPr lvl="1"/>
            <a:r>
              <a:rPr lang="en-HK" dirty="0"/>
              <a:t>Concept &amp; Creation Rooms</a:t>
            </a:r>
          </a:p>
        </p:txBody>
      </p:sp>
      <p:cxnSp>
        <p:nvCxnSpPr>
          <p:cNvPr id="34" name="Straight Arrow Connector 33"/>
          <p:cNvCxnSpPr>
            <a:stCxn id="33" idx="3"/>
          </p:cNvCxnSpPr>
          <p:nvPr/>
        </p:nvCxnSpPr>
        <p:spPr>
          <a:xfrm flipV="1">
            <a:off x="3496174" y="3225542"/>
            <a:ext cx="760054" cy="242190"/>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3519344" y="3467732"/>
            <a:ext cx="1351487" cy="137722"/>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5999626" y="4087091"/>
            <a:ext cx="2839574" cy="486832"/>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8409363" y="3837064"/>
            <a:ext cx="3166123" cy="369332"/>
          </a:xfrm>
          <a:prstGeom prst="rect">
            <a:avLst/>
          </a:prstGeom>
        </p:spPr>
        <p:txBody>
          <a:bodyPr wrap="none">
            <a:spAutoFit/>
          </a:bodyPr>
          <a:lstStyle/>
          <a:p>
            <a:pPr lvl="1"/>
            <a:r>
              <a:rPr lang="en-HK" dirty="0"/>
              <a:t>Exhibition and Event Space</a:t>
            </a:r>
          </a:p>
        </p:txBody>
      </p:sp>
      <p:cxnSp>
        <p:nvCxnSpPr>
          <p:cNvPr id="45" name="Straight Arrow Connector 44"/>
          <p:cNvCxnSpPr/>
          <p:nvPr/>
        </p:nvCxnSpPr>
        <p:spPr>
          <a:xfrm flipH="1">
            <a:off x="5914991" y="3237831"/>
            <a:ext cx="3076609" cy="257305"/>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8573403" y="3008607"/>
            <a:ext cx="1983685" cy="369332"/>
          </a:xfrm>
          <a:prstGeom prst="rect">
            <a:avLst/>
          </a:prstGeom>
        </p:spPr>
        <p:txBody>
          <a:bodyPr wrap="none">
            <a:spAutoFit/>
          </a:bodyPr>
          <a:lstStyle/>
          <a:p>
            <a:pPr lvl="1"/>
            <a:r>
              <a:rPr lang="en-HK" dirty="0"/>
              <a:t>New Addition </a:t>
            </a:r>
          </a:p>
        </p:txBody>
      </p:sp>
      <p:cxnSp>
        <p:nvCxnSpPr>
          <p:cNvPr id="48" name="Straight Arrow Connector 47"/>
          <p:cNvCxnSpPr/>
          <p:nvPr/>
        </p:nvCxnSpPr>
        <p:spPr>
          <a:xfrm flipH="1">
            <a:off x="7555952" y="3496364"/>
            <a:ext cx="1435648" cy="117743"/>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8546826" y="3351927"/>
            <a:ext cx="1488934" cy="369332"/>
          </a:xfrm>
          <a:prstGeom prst="rect">
            <a:avLst/>
          </a:prstGeom>
        </p:spPr>
        <p:txBody>
          <a:bodyPr wrap="none">
            <a:spAutoFit/>
          </a:bodyPr>
          <a:lstStyle/>
          <a:p>
            <a:pPr lvl="1"/>
            <a:r>
              <a:rPr lang="en-HK" dirty="0"/>
              <a:t>Counters</a:t>
            </a:r>
          </a:p>
        </p:txBody>
      </p:sp>
    </p:spTree>
    <p:extLst>
      <p:ext uri="{BB962C8B-B14F-4D97-AF65-F5344CB8AC3E}">
        <p14:creationId xmlns:p14="http://schemas.microsoft.com/office/powerpoint/2010/main" val="34643281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a:t>G/F, New Wing</a:t>
            </a:r>
          </a:p>
        </p:txBody>
      </p:sp>
      <p:pic>
        <p:nvPicPr>
          <p:cNvPr id="6" name="Content Placeholder 5"/>
          <p:cNvPicPr>
            <a:picLocks noGrp="1" noChangeAspect="1"/>
          </p:cNvPicPr>
          <p:nvPr>
            <p:ph idx="1"/>
          </p:nvPr>
        </p:nvPicPr>
        <p:blipFill>
          <a:blip r:embed="rId2"/>
          <a:stretch>
            <a:fillRect/>
          </a:stretch>
        </p:blipFill>
        <p:spPr>
          <a:xfrm>
            <a:off x="2493818" y="1873127"/>
            <a:ext cx="8054940" cy="4222873"/>
          </a:xfrm>
          <a:prstGeom prst="rect">
            <a:avLst/>
          </a:prstGeom>
        </p:spPr>
      </p:pic>
      <p:sp>
        <p:nvSpPr>
          <p:cNvPr id="7" name="Rectangle 6"/>
          <p:cNvSpPr/>
          <p:nvPr/>
        </p:nvSpPr>
        <p:spPr>
          <a:xfrm>
            <a:off x="10217292" y="4966448"/>
            <a:ext cx="1974708" cy="369332"/>
          </a:xfrm>
          <a:prstGeom prst="rect">
            <a:avLst/>
          </a:prstGeom>
        </p:spPr>
        <p:txBody>
          <a:bodyPr wrap="none">
            <a:spAutoFit/>
          </a:bodyPr>
          <a:lstStyle/>
          <a:p>
            <a:pPr lvl="1"/>
            <a:r>
              <a:rPr lang="en-HK" dirty="0"/>
              <a:t>Seminar room</a:t>
            </a:r>
          </a:p>
        </p:txBody>
      </p:sp>
      <p:cxnSp>
        <p:nvCxnSpPr>
          <p:cNvPr id="8" name="Straight Arrow Connector 7"/>
          <p:cNvCxnSpPr/>
          <p:nvPr/>
        </p:nvCxnSpPr>
        <p:spPr>
          <a:xfrm flipH="1">
            <a:off x="9832075" y="5335780"/>
            <a:ext cx="1923522" cy="178329"/>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7908553" y="1291236"/>
            <a:ext cx="2281864" cy="2094530"/>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9727251" y="1027906"/>
            <a:ext cx="1643014" cy="369332"/>
          </a:xfrm>
          <a:prstGeom prst="rect">
            <a:avLst/>
          </a:prstGeom>
        </p:spPr>
        <p:txBody>
          <a:bodyPr wrap="none">
            <a:spAutoFit/>
          </a:bodyPr>
          <a:lstStyle/>
          <a:p>
            <a:pPr lvl="1"/>
            <a:r>
              <a:rPr lang="en-HK" dirty="0"/>
              <a:t>Think Tank</a:t>
            </a:r>
          </a:p>
        </p:txBody>
      </p:sp>
      <p:sp>
        <p:nvSpPr>
          <p:cNvPr id="13" name="Rectangle 12"/>
          <p:cNvSpPr/>
          <p:nvPr/>
        </p:nvSpPr>
        <p:spPr>
          <a:xfrm>
            <a:off x="6315437" y="1040740"/>
            <a:ext cx="2863348" cy="369332"/>
          </a:xfrm>
          <a:prstGeom prst="rect">
            <a:avLst/>
          </a:prstGeom>
        </p:spPr>
        <p:txBody>
          <a:bodyPr wrap="none">
            <a:spAutoFit/>
          </a:bodyPr>
          <a:lstStyle/>
          <a:p>
            <a:pPr lvl="1"/>
            <a:r>
              <a:rPr lang="en-HK" dirty="0"/>
              <a:t>Joseph Needham Room</a:t>
            </a:r>
          </a:p>
        </p:txBody>
      </p:sp>
      <p:cxnSp>
        <p:nvCxnSpPr>
          <p:cNvPr id="14" name="Straight Arrow Connector 13"/>
          <p:cNvCxnSpPr/>
          <p:nvPr/>
        </p:nvCxnSpPr>
        <p:spPr>
          <a:xfrm flipH="1">
            <a:off x="5935160" y="1410072"/>
            <a:ext cx="2063777" cy="1635733"/>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770288" y="6278439"/>
            <a:ext cx="1976823" cy="369332"/>
          </a:xfrm>
          <a:prstGeom prst="rect">
            <a:avLst/>
          </a:prstGeom>
        </p:spPr>
        <p:txBody>
          <a:bodyPr wrap="none">
            <a:spAutoFit/>
          </a:bodyPr>
          <a:lstStyle/>
          <a:p>
            <a:pPr lvl="1"/>
            <a:r>
              <a:rPr lang="en-HK" dirty="0"/>
              <a:t>E-learning Lab</a:t>
            </a:r>
          </a:p>
        </p:txBody>
      </p:sp>
      <p:cxnSp>
        <p:nvCxnSpPr>
          <p:cNvPr id="17" name="Straight Arrow Connector 16"/>
          <p:cNvCxnSpPr>
            <a:stCxn id="16" idx="0"/>
          </p:cNvCxnSpPr>
          <p:nvPr/>
        </p:nvCxnSpPr>
        <p:spPr>
          <a:xfrm flipH="1" flipV="1">
            <a:off x="6180239" y="5514109"/>
            <a:ext cx="578461" cy="764330"/>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2390181" y="4142510"/>
            <a:ext cx="2391696" cy="823938"/>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956747" y="4974449"/>
            <a:ext cx="1560042" cy="369332"/>
          </a:xfrm>
          <a:prstGeom prst="rect">
            <a:avLst/>
          </a:prstGeom>
        </p:spPr>
        <p:txBody>
          <a:bodyPr wrap="none">
            <a:spAutoFit/>
          </a:bodyPr>
          <a:lstStyle/>
          <a:p>
            <a:pPr lvl="1"/>
            <a:r>
              <a:rPr lang="en-HK" dirty="0"/>
              <a:t>VR DOME</a:t>
            </a:r>
          </a:p>
        </p:txBody>
      </p:sp>
      <p:sp>
        <p:nvSpPr>
          <p:cNvPr id="25" name="Rectangle 24"/>
          <p:cNvSpPr/>
          <p:nvPr/>
        </p:nvSpPr>
        <p:spPr>
          <a:xfrm>
            <a:off x="8157062" y="6278439"/>
            <a:ext cx="2197205" cy="369332"/>
          </a:xfrm>
          <a:prstGeom prst="rect">
            <a:avLst/>
          </a:prstGeom>
        </p:spPr>
        <p:txBody>
          <a:bodyPr wrap="none">
            <a:spAutoFit/>
          </a:bodyPr>
          <a:lstStyle/>
          <a:p>
            <a:pPr lvl="1"/>
            <a:r>
              <a:rPr lang="en-HK" dirty="0"/>
              <a:t>Research Carrels</a:t>
            </a:r>
          </a:p>
        </p:txBody>
      </p:sp>
      <p:cxnSp>
        <p:nvCxnSpPr>
          <p:cNvPr id="26" name="Straight Arrow Connector 25"/>
          <p:cNvCxnSpPr/>
          <p:nvPr/>
        </p:nvCxnSpPr>
        <p:spPr>
          <a:xfrm flipH="1" flipV="1">
            <a:off x="8217025" y="5715891"/>
            <a:ext cx="622175" cy="581890"/>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flipV="1">
            <a:off x="8302316" y="4843054"/>
            <a:ext cx="747169" cy="1454727"/>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78767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err="1"/>
              <a:t>Ingenium</a:t>
            </a:r>
            <a:endParaRPr lang="en-HK" dirty="0"/>
          </a:p>
        </p:txBody>
      </p:sp>
      <p:pic>
        <p:nvPicPr>
          <p:cNvPr id="5" name="Picture 4"/>
          <p:cNvPicPr>
            <a:picLocks noChangeAspect="1"/>
          </p:cNvPicPr>
          <p:nvPr/>
        </p:nvPicPr>
        <p:blipFill>
          <a:blip r:embed="rId2"/>
          <a:stretch>
            <a:fillRect/>
          </a:stretch>
        </p:blipFill>
        <p:spPr>
          <a:xfrm>
            <a:off x="1286434" y="1542770"/>
            <a:ext cx="9359709" cy="4710112"/>
          </a:xfrm>
          <a:prstGeom prst="rect">
            <a:avLst/>
          </a:prstGeom>
        </p:spPr>
      </p:pic>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6042883" y="4757401"/>
            <a:ext cx="2253951" cy="1495481"/>
          </a:xfrm>
          <a:prstGeom prst="rect">
            <a:avLst/>
          </a:prstGeom>
        </p:spPr>
      </p:pic>
    </p:spTree>
    <p:extLst>
      <p:ext uri="{BB962C8B-B14F-4D97-AF65-F5344CB8AC3E}">
        <p14:creationId xmlns:p14="http://schemas.microsoft.com/office/powerpoint/2010/main" val="10720983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err="1"/>
              <a:t>Ingenium</a:t>
            </a:r>
            <a:r>
              <a:rPr lang="en-HK" dirty="0"/>
              <a:t> – </a:t>
            </a:r>
            <a:r>
              <a:rPr lang="en-HK" dirty="0" err="1"/>
              <a:t>Tech@Ingenium</a:t>
            </a:r>
            <a:endParaRPr lang="en-HK" dirty="0"/>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965845" y="1690688"/>
            <a:ext cx="7830004" cy="4876389"/>
          </a:xfrm>
          <a:prstGeom prst="rect">
            <a:avLst/>
          </a:prstGeom>
        </p:spPr>
      </p:pic>
    </p:spTree>
    <p:extLst>
      <p:ext uri="{BB962C8B-B14F-4D97-AF65-F5344CB8AC3E}">
        <p14:creationId xmlns:p14="http://schemas.microsoft.com/office/powerpoint/2010/main" val="4164191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HK" dirty="0" err="1"/>
              <a:t>Ingenium</a:t>
            </a:r>
            <a:r>
              <a:rPr lang="en-HK" dirty="0"/>
              <a:t> – Special Study Rooms</a:t>
            </a:r>
          </a:p>
        </p:txBody>
      </p:sp>
      <p:pic>
        <p:nvPicPr>
          <p:cNvPr id="4" name="Content Placeholder 3"/>
          <p:cNvPicPr>
            <a:picLocks noGrp="1" noChangeAspect="1"/>
          </p:cNvPicPr>
          <p:nvPr>
            <p:ph idx="1"/>
          </p:nvPr>
        </p:nvPicPr>
        <p:blipFill>
          <a:blip r:embed="rId2"/>
          <a:stretch>
            <a:fillRect/>
          </a:stretch>
        </p:blipFill>
        <p:spPr>
          <a:xfrm>
            <a:off x="1319884" y="1690688"/>
            <a:ext cx="5324475" cy="3657600"/>
          </a:xfrm>
          <a:prstGeom prst="rect">
            <a:avLst/>
          </a:prstGeom>
        </p:spPr>
      </p:pic>
      <p:pic>
        <p:nvPicPr>
          <p:cNvPr id="5" name="Picture 4"/>
          <p:cNvPicPr>
            <a:picLocks noChangeAspect="1"/>
          </p:cNvPicPr>
          <p:nvPr/>
        </p:nvPicPr>
        <p:blipFill>
          <a:blip r:embed="rId3"/>
          <a:stretch>
            <a:fillRect/>
          </a:stretch>
        </p:blipFill>
        <p:spPr>
          <a:xfrm>
            <a:off x="7080031" y="1962150"/>
            <a:ext cx="4838700" cy="3114675"/>
          </a:xfrm>
          <a:prstGeom prst="rect">
            <a:avLst/>
          </a:prstGeom>
        </p:spPr>
      </p:pic>
    </p:spTree>
    <p:extLst>
      <p:ext uri="{BB962C8B-B14F-4D97-AF65-F5344CB8AC3E}">
        <p14:creationId xmlns:p14="http://schemas.microsoft.com/office/powerpoint/2010/main" val="2762441941"/>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AA2E4855-EA74-4978-BB8C-CD985C20C6A0}" vid="{8B265E96-BF0C-450C-B4DA-A8F8436572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10438</TotalTime>
  <Words>1480</Words>
  <Application>Microsoft Office PowerPoint</Application>
  <PresentationFormat>Widescreen</PresentationFormat>
  <Paragraphs>199</Paragraphs>
  <Slides>40</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DengXian</vt:lpstr>
      <vt:lpstr>新細明體</vt:lpstr>
      <vt:lpstr>Arial</vt:lpstr>
      <vt:lpstr>Calibri</vt:lpstr>
      <vt:lpstr>Calibri Light</vt:lpstr>
      <vt:lpstr>Wingdings</vt:lpstr>
      <vt:lpstr>Theme1</vt:lpstr>
      <vt:lpstr>  Ingenium: New Interdisciplinary Learning Space for Innovation, Imagination, Invention and more during COVID-19</vt:lpstr>
      <vt:lpstr>PowerPoint Presentation</vt:lpstr>
      <vt:lpstr>Ingenium - Introduction</vt:lpstr>
      <vt:lpstr>360 Tour of Ingenium</vt:lpstr>
      <vt:lpstr>Ingenium, 2/F (New Wing) of Main Library</vt:lpstr>
      <vt:lpstr>G/F, New Wing</vt:lpstr>
      <vt:lpstr>Ingenium</vt:lpstr>
      <vt:lpstr>Ingenium – Tech@Ingenium</vt:lpstr>
      <vt:lpstr>Ingenium – Special Study Rooms</vt:lpstr>
      <vt:lpstr>Ingenium – Library Innovation Centre</vt:lpstr>
      <vt:lpstr>Ingenium – Exhibition and Event Space</vt:lpstr>
      <vt:lpstr>New Facilities</vt:lpstr>
      <vt:lpstr>PowerPoint Presentation</vt:lpstr>
      <vt:lpstr>PowerPoint Presentation</vt:lpstr>
      <vt:lpstr>Engagement Activities</vt:lpstr>
      <vt:lpstr>Tutorial on AI at Ingenium</vt:lpstr>
      <vt:lpstr>LibFest 2019 at Hong Kong Central Library</vt:lpstr>
      <vt:lpstr>Engagement Activities</vt:lpstr>
      <vt:lpstr>Sports activities in the Library</vt:lpstr>
      <vt:lpstr>Book Talk and Prize Presentation</vt:lpstr>
      <vt:lpstr>3. Transformation – new technologies at new learning space</vt:lpstr>
      <vt:lpstr>New Skillset/Mindset/Organisation</vt:lpstr>
      <vt:lpstr>New Services…</vt:lpstr>
      <vt:lpstr>DOME - Virtual Reality</vt:lpstr>
      <vt:lpstr>Technological support</vt:lpstr>
      <vt:lpstr>4. New service mode during COVID-19</vt:lpstr>
      <vt:lpstr>Social Distancing - Partitioning</vt:lpstr>
      <vt:lpstr>Lending Services under COVID-19</vt:lpstr>
      <vt:lpstr>VR - Teaching and Learning</vt:lpstr>
      <vt:lpstr>Research – Interdisciplinary Participatory Co-design Project (IPCP)</vt:lpstr>
      <vt:lpstr>Research – Interdisciplinary Participatory Co-design Project (IPCP)</vt:lpstr>
      <vt:lpstr>Impact of IPCP</vt:lpstr>
      <vt:lpstr>Dream Chamber@Tam Wing Fun Engineering Innovation Wing  </vt:lpstr>
      <vt:lpstr>Zoom Media Conference –  an exhibition of Hong Kong Historical Photos from the Frank Fischbeck Collection</vt:lpstr>
      <vt:lpstr>Zoom Workshop: Teaching by Design for the  U.N. Sustainable Development Goals (SDGs)</vt:lpstr>
      <vt:lpstr>Mixed Reality (MR) – Teaching &amp; Learning</vt:lpstr>
      <vt:lpstr>Student Internship of HKU</vt:lpstr>
      <vt:lpstr>Annual Planning Day 2020 - Zoom</vt:lpstr>
      <vt:lpstr>References/Acknowledgements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Lending Services</dc:title>
  <dc:creator>Michael Cheng</dc:creator>
  <cp:lastModifiedBy>Michael Cheng</cp:lastModifiedBy>
  <cp:revision>123</cp:revision>
  <dcterms:created xsi:type="dcterms:W3CDTF">2019-12-27T07:23:35Z</dcterms:created>
  <dcterms:modified xsi:type="dcterms:W3CDTF">2021-01-22T01:39:55Z</dcterms:modified>
</cp:coreProperties>
</file>