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9"/>
  </p:handoutMasterIdLst>
  <p:sldIdLst>
    <p:sldId id="256" r:id="rId2"/>
    <p:sldId id="260" r:id="rId3"/>
    <p:sldId id="257" r:id="rId4"/>
    <p:sldId id="259" r:id="rId5"/>
    <p:sldId id="261" r:id="rId6"/>
    <p:sldId id="263" r:id="rId7"/>
    <p:sldId id="262" r:id="rId8"/>
    <p:sldId id="264" r:id="rId9"/>
    <p:sldId id="270" r:id="rId10"/>
    <p:sldId id="265" r:id="rId11"/>
    <p:sldId id="266" r:id="rId12"/>
    <p:sldId id="267" r:id="rId13"/>
    <p:sldId id="269" r:id="rId14"/>
    <p:sldId id="268" r:id="rId15"/>
    <p:sldId id="272" r:id="rId16"/>
    <p:sldId id="271" r:id="rId17"/>
    <p:sldId id="273" r:id="rId1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111481"/>
    <a:srgbClr val="8A0000"/>
    <a:srgbClr val="DEEBF7"/>
    <a:srgbClr val="004FEE"/>
    <a:srgbClr val="3333CC"/>
    <a:srgbClr val="FF9900"/>
    <a:srgbClr val="663300"/>
    <a:srgbClr val="CCECFF"/>
    <a:srgbClr val="3377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6" autoAdjust="0"/>
    <p:restoredTop sz="96310" autoAdjust="0"/>
  </p:normalViewPr>
  <p:slideViewPr>
    <p:cSldViewPr snapToGrid="0">
      <p:cViewPr varScale="1">
        <p:scale>
          <a:sx n="107" d="100"/>
          <a:sy n="107" d="100"/>
        </p:scale>
        <p:origin x="138"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2F8F308-88A4-450C-B449-A5DAC6DE1619}" type="datetimeFigureOut">
              <a:rPr lang="en-US" smtClean="0"/>
              <a:t>1/26/2021</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3990EA5-62E2-4515-8BC7-CDF4C62A7CD1}" type="slidenum">
              <a:rPr lang="en-US" smtClean="0"/>
              <a:t>‹#›</a:t>
            </a:fld>
            <a:endParaRPr lang="en-US"/>
          </a:p>
        </p:txBody>
      </p:sp>
    </p:spTree>
    <p:extLst>
      <p:ext uri="{BB962C8B-B14F-4D97-AF65-F5344CB8AC3E}">
        <p14:creationId xmlns:p14="http://schemas.microsoft.com/office/powerpoint/2010/main" val="5815785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AD4C48-173B-4B43-BE67-D193ECD8CD88}"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712287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AD4C48-173B-4B43-BE67-D193ECD8CD88}"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3798556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AD4C48-173B-4B43-BE67-D193ECD8CD88}"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2150322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AD4C48-173B-4B43-BE67-D193ECD8CD88}"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4275552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0AD4C48-173B-4B43-BE67-D193ECD8CD88}"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122690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AD4C48-173B-4B43-BE67-D193ECD8CD88}" type="datetimeFigureOut">
              <a:rPr lang="en-US" smtClean="0"/>
              <a:t>1/26/2021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3338003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AD4C48-173B-4B43-BE67-D193ECD8CD88}" type="datetimeFigureOut">
              <a:rPr lang="en-US" smtClean="0"/>
              <a:t>1/26/2021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616152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AD4C48-173B-4B43-BE67-D193ECD8CD88}" type="datetimeFigureOut">
              <a:rPr lang="en-US" smtClean="0"/>
              <a:t>1/26/2021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251381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AD4C48-173B-4B43-BE67-D193ECD8CD88}" type="datetimeFigureOut">
              <a:rPr lang="en-US" smtClean="0"/>
              <a:t>1/26/2021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813178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0AD4C48-173B-4B43-BE67-D193ECD8CD88}" type="datetimeFigureOut">
              <a:rPr lang="en-US" smtClean="0"/>
              <a:t>1/26/2021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767754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0AD4C48-173B-4B43-BE67-D193ECD8CD88}" type="datetimeFigureOut">
              <a:rPr lang="en-US" smtClean="0"/>
              <a:t>1/26/2021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500E22-6CC2-42C2-8E54-70CA6CCCE588}" type="slidenum">
              <a:rPr lang="en-US" smtClean="0"/>
              <a:t>‹#›</a:t>
            </a:fld>
            <a:endParaRPr lang="en-US"/>
          </a:p>
        </p:txBody>
      </p:sp>
    </p:spTree>
    <p:extLst>
      <p:ext uri="{BB962C8B-B14F-4D97-AF65-F5344CB8AC3E}">
        <p14:creationId xmlns:p14="http://schemas.microsoft.com/office/powerpoint/2010/main" val="1880779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AD4C48-173B-4B43-BE67-D193ECD8CD88}" type="datetimeFigureOut">
              <a:rPr lang="en-US" smtClean="0"/>
              <a:t>1/26/2021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500E22-6CC2-42C2-8E54-70CA6CCCE588}" type="slidenum">
              <a:rPr lang="en-US" smtClean="0"/>
              <a:t>‹#›</a:t>
            </a:fld>
            <a:endParaRPr lang="en-US"/>
          </a:p>
        </p:txBody>
      </p:sp>
    </p:spTree>
    <p:extLst>
      <p:ext uri="{BB962C8B-B14F-4D97-AF65-F5344CB8AC3E}">
        <p14:creationId xmlns:p14="http://schemas.microsoft.com/office/powerpoint/2010/main" val="3625780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1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310.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15.xml.rels><?xml version="1.0" encoding="UTF-8" standalone="yes"?>
<Relationships xmlns="http://schemas.openxmlformats.org/package/2006/relationships"><Relationship Id="rId8" Type="http://schemas.openxmlformats.org/officeDocument/2006/relationships/image" Target="../media/image410.png"/><Relationship Id="rId3" Type="http://schemas.openxmlformats.org/officeDocument/2006/relationships/image" Target="../media/image44.png"/><Relationship Id="rId7" Type="http://schemas.openxmlformats.org/officeDocument/2006/relationships/image" Target="../media/image7.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hyperlink" Target="https://www.library.ln.edu.hk/en/research/measure/impact" TargetMode="External"/><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hyperlink" Target="mailto:sheila@LN.edu.hk"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www.ln.edu.hk/" TargetMode="External"/><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hyperlink" Target="https://scholars.ln.edu.hk/" TargetMode="External"/><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038/sdata.2016.18" TargetMode="External"/><Relationship Id="rId2" Type="http://schemas.openxmlformats.org/officeDocument/2006/relationships/hyperlink" Target="https://doi.org/10.25333/C3NK88"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doi.org/10.25333/wyrd-n586" TargetMode="External"/><Relationship Id="rId1" Type="http://schemas.openxmlformats.org/officeDocument/2006/relationships/slideLayout" Target="../slideLayouts/slideLayout2.xml"/><Relationship Id="rId6" Type="http://schemas.openxmlformats.org/officeDocument/2006/relationships/hyperlink" Target="https://www.facebook.com/catroundup/" TargetMode="External"/><Relationship Id="rId5" Type="http://schemas.openxmlformats.org/officeDocument/2006/relationships/hyperlink" Target="https://scholarlykitchen.sspnet.org/2020/10/07/guest-post-research-support-is-an-enterprise-activity/" TargetMode="Externa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s://spiral.imperial.ac.uk/bitstream/10044/1/9024/1/Imperial%20College%20Research%20Information%20Management.pdf" TargetMode="External"/><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88" y="1"/>
            <a:ext cx="9713509" cy="6858000"/>
          </a:xfrm>
          <a:prstGeom prst="rect">
            <a:avLst/>
          </a:prstGeom>
        </p:spPr>
      </p:pic>
      <p:sp>
        <p:nvSpPr>
          <p:cNvPr id="6" name="Rectangle 5"/>
          <p:cNvSpPr/>
          <p:nvPr/>
        </p:nvSpPr>
        <p:spPr>
          <a:xfrm>
            <a:off x="-16688" y="0"/>
            <a:ext cx="12192000" cy="6841825"/>
          </a:xfrm>
          <a:prstGeom prst="rect">
            <a:avLst/>
          </a:prstGeom>
          <a:solidFill>
            <a:schemeClr val="bg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997389" y="1752967"/>
            <a:ext cx="6194612" cy="3016257"/>
          </a:xfrm>
          <a:prstGeom prst="rect">
            <a:avLst/>
          </a:prstGeom>
          <a:solidFill>
            <a:schemeClr val="bg1">
              <a:lumMod val="85000"/>
              <a:alpha val="77000"/>
            </a:schemeClr>
          </a:solidFill>
          <a:ln>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Rectangle 3"/>
          <p:cNvSpPr/>
          <p:nvPr/>
        </p:nvSpPr>
        <p:spPr>
          <a:xfrm>
            <a:off x="6212541" y="2462982"/>
            <a:ext cx="5979459" cy="1015663"/>
          </a:xfrm>
          <a:prstGeom prst="rect">
            <a:avLst/>
          </a:prstGeom>
        </p:spPr>
        <p:txBody>
          <a:bodyPr wrap="square">
            <a:spAutoFit/>
          </a:bodyPr>
          <a:lstStyle/>
          <a:p>
            <a:r>
              <a:rPr lang="en-US" sz="2000" b="1" i="0" dirty="0" smtClean="0">
                <a:solidFill>
                  <a:srgbClr val="CC0000"/>
                </a:solidFill>
                <a:effectLst/>
                <a:latin typeface="Century Gothic" panose="020B0502020202020204" pitchFamily="34" charset="0"/>
              </a:rPr>
              <a:t>Working towards a </a:t>
            </a:r>
          </a:p>
          <a:p>
            <a:r>
              <a:rPr lang="en-US" sz="2000" b="1" i="0" dirty="0" smtClean="0">
                <a:solidFill>
                  <a:srgbClr val="CC0000"/>
                </a:solidFill>
                <a:effectLst/>
                <a:latin typeface="Century Gothic" panose="020B0502020202020204" pitchFamily="34" charset="0"/>
              </a:rPr>
              <a:t>FAIR-R</a:t>
            </a:r>
            <a:r>
              <a:rPr lang="en-US" sz="1600" i="0" dirty="0" smtClean="0">
                <a:solidFill>
                  <a:srgbClr val="CC0000"/>
                </a:solidFill>
                <a:effectLst/>
                <a:latin typeface="Century Gothic" panose="020B0502020202020204" pitchFamily="34" charset="0"/>
              </a:rPr>
              <a:t>esearch </a:t>
            </a:r>
            <a:r>
              <a:rPr lang="en-US" sz="1600" b="1" dirty="0" smtClean="0">
                <a:solidFill>
                  <a:srgbClr val="CC0000"/>
                </a:solidFill>
                <a:latin typeface="Century Gothic" panose="020B0502020202020204" pitchFamily="34" charset="0"/>
              </a:rPr>
              <a:t>I</a:t>
            </a:r>
            <a:r>
              <a:rPr lang="en-US" sz="1600" i="0" dirty="0" smtClean="0">
                <a:solidFill>
                  <a:srgbClr val="CC0000"/>
                </a:solidFill>
                <a:effectLst/>
                <a:latin typeface="Century Gothic" panose="020B0502020202020204" pitchFamily="34" charset="0"/>
              </a:rPr>
              <a:t>nformation </a:t>
            </a:r>
            <a:r>
              <a:rPr lang="en-US" sz="1600" b="1" dirty="0" smtClean="0">
                <a:solidFill>
                  <a:srgbClr val="CC0000"/>
                </a:solidFill>
                <a:latin typeface="Century Gothic" panose="020B0502020202020204" pitchFamily="34" charset="0"/>
              </a:rPr>
              <a:t>M</a:t>
            </a:r>
            <a:r>
              <a:rPr lang="en-US" sz="1600" i="0" dirty="0" smtClean="0">
                <a:solidFill>
                  <a:srgbClr val="CC0000"/>
                </a:solidFill>
                <a:effectLst/>
                <a:latin typeface="Century Gothic" panose="020B0502020202020204" pitchFamily="34" charset="0"/>
              </a:rPr>
              <a:t>anagement </a:t>
            </a:r>
            <a:r>
              <a:rPr lang="en-US" sz="1600" b="1" dirty="0" smtClean="0">
                <a:solidFill>
                  <a:srgbClr val="CC0000"/>
                </a:solidFill>
                <a:latin typeface="Century Gothic" panose="020B0502020202020204" pitchFamily="34" charset="0"/>
              </a:rPr>
              <a:t>S</a:t>
            </a:r>
            <a:r>
              <a:rPr lang="en-US" sz="1600" i="0" dirty="0" smtClean="0">
                <a:solidFill>
                  <a:srgbClr val="CC0000"/>
                </a:solidFill>
                <a:effectLst/>
                <a:latin typeface="Century Gothic" panose="020B0502020202020204" pitchFamily="34" charset="0"/>
              </a:rPr>
              <a:t>ystem (</a:t>
            </a:r>
            <a:r>
              <a:rPr lang="en-US" sz="1600" b="1" i="0" dirty="0" smtClean="0">
                <a:solidFill>
                  <a:srgbClr val="CC0000"/>
                </a:solidFill>
                <a:effectLst/>
                <a:latin typeface="Century Gothic" panose="020B0502020202020204" pitchFamily="34" charset="0"/>
              </a:rPr>
              <a:t>RIMS</a:t>
            </a:r>
            <a:r>
              <a:rPr lang="en-US" sz="1600" i="0" dirty="0" smtClean="0">
                <a:solidFill>
                  <a:srgbClr val="CC0000"/>
                </a:solidFill>
                <a:effectLst/>
                <a:latin typeface="Century Gothic" panose="020B0502020202020204" pitchFamily="34" charset="0"/>
              </a:rPr>
              <a:t>) </a:t>
            </a:r>
            <a:r>
              <a:rPr lang="en-US" sz="2000" b="1" i="0" dirty="0" smtClean="0">
                <a:solidFill>
                  <a:srgbClr val="CC0000"/>
                </a:solidFill>
                <a:effectLst/>
                <a:latin typeface="Century Gothic" panose="020B0502020202020204" pitchFamily="34" charset="0"/>
              </a:rPr>
              <a:t>at Lingnan University</a:t>
            </a:r>
            <a:endParaRPr lang="en-US" sz="2000" b="1" dirty="0">
              <a:solidFill>
                <a:srgbClr val="CC0000"/>
              </a:solidFill>
              <a:latin typeface="Century Gothic" panose="020B0502020202020204" pitchFamily="34" charset="0"/>
            </a:endParaRPr>
          </a:p>
        </p:txBody>
      </p:sp>
      <p:sp>
        <p:nvSpPr>
          <p:cNvPr id="9" name="Rectangle 8"/>
          <p:cNvSpPr/>
          <p:nvPr/>
        </p:nvSpPr>
        <p:spPr>
          <a:xfrm>
            <a:off x="6190502" y="3726995"/>
            <a:ext cx="4145804" cy="861774"/>
          </a:xfrm>
          <a:prstGeom prst="rect">
            <a:avLst/>
          </a:prstGeom>
        </p:spPr>
        <p:txBody>
          <a:bodyPr wrap="square">
            <a:spAutoFit/>
          </a:bodyPr>
          <a:lstStyle/>
          <a:p>
            <a:r>
              <a:rPr lang="en-US" b="1" i="0" dirty="0" smtClean="0">
                <a:solidFill>
                  <a:srgbClr val="CC0000"/>
                </a:solidFill>
                <a:effectLst/>
                <a:latin typeface="Century Gothic" panose="020B0502020202020204" pitchFamily="34" charset="0"/>
                <a:cs typeface="Calibri Light" panose="020F0302020204030204" pitchFamily="34" charset="0"/>
              </a:rPr>
              <a:t>Sheila CHEUNG</a:t>
            </a:r>
          </a:p>
          <a:p>
            <a:r>
              <a:rPr lang="en-US" dirty="0" smtClean="0">
                <a:solidFill>
                  <a:srgbClr val="CC0000"/>
                </a:solidFill>
                <a:latin typeface="Century Gothic" panose="020B0502020202020204" pitchFamily="34" charset="0"/>
                <a:cs typeface="Calibri Light" panose="020F0302020204030204" pitchFamily="34" charset="0"/>
              </a:rPr>
              <a:t>Lingnan University Library</a:t>
            </a:r>
          </a:p>
          <a:p>
            <a:r>
              <a:rPr lang="en-US" sz="1400" dirty="0" smtClean="0">
                <a:solidFill>
                  <a:srgbClr val="CC0000"/>
                </a:solidFill>
                <a:latin typeface="Century Gothic" panose="020B0502020202020204" pitchFamily="34" charset="0"/>
                <a:cs typeface="Calibri Light" panose="020F0302020204030204" pitchFamily="34" charset="0"/>
              </a:rPr>
              <a:t>21 January 2021</a:t>
            </a:r>
            <a:endParaRPr lang="en-US" sz="1400" dirty="0">
              <a:solidFill>
                <a:srgbClr val="CC0000"/>
              </a:solidFill>
              <a:latin typeface="Century Gothic" panose="020B0502020202020204" pitchFamily="34" charset="0"/>
              <a:cs typeface="Calibri Light" panose="020F0302020204030204" pitchFamily="34" charset="0"/>
            </a:endParaRPr>
          </a:p>
        </p:txBody>
      </p:sp>
      <p:sp>
        <p:nvSpPr>
          <p:cNvPr id="10" name="Rectangle 9"/>
          <p:cNvSpPr/>
          <p:nvPr/>
        </p:nvSpPr>
        <p:spPr>
          <a:xfrm>
            <a:off x="6190502" y="1907920"/>
            <a:ext cx="4629898" cy="338554"/>
          </a:xfrm>
          <a:prstGeom prst="rect">
            <a:avLst/>
          </a:prstGeom>
        </p:spPr>
        <p:txBody>
          <a:bodyPr wrap="square">
            <a:spAutoFit/>
          </a:bodyPr>
          <a:lstStyle/>
          <a:p>
            <a:r>
              <a:rPr lang="en-US" sz="1600" b="1" i="0" dirty="0" smtClean="0">
                <a:solidFill>
                  <a:srgbClr val="CC0000"/>
                </a:solidFill>
                <a:effectLst/>
                <a:latin typeface="Century Gothic" panose="020B0502020202020204" pitchFamily="34" charset="0"/>
                <a:cs typeface="Calibri Light" panose="020F0302020204030204" pitchFamily="34" charset="0"/>
              </a:rPr>
              <a:t>2021 JULAC Libraries Forum</a:t>
            </a:r>
            <a:endParaRPr lang="en-US" sz="1600" dirty="0">
              <a:solidFill>
                <a:srgbClr val="CC0000"/>
              </a:solidFill>
              <a:latin typeface="Century Gothic" panose="020B0502020202020204" pitchFamily="34" charset="0"/>
              <a:cs typeface="Calibri Light" panose="020F030202020403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71114" y="6165326"/>
            <a:ext cx="2028838" cy="356864"/>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65194" y="167180"/>
            <a:ext cx="2051686" cy="379369"/>
          </a:xfrm>
          <a:prstGeom prst="rect">
            <a:avLst/>
          </a:prstGeom>
        </p:spPr>
      </p:pic>
    </p:spTree>
    <p:extLst>
      <p:ext uri="{BB962C8B-B14F-4D97-AF65-F5344CB8AC3E}">
        <p14:creationId xmlns:p14="http://schemas.microsoft.com/office/powerpoint/2010/main" val="29562926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43847" y="815025"/>
            <a:ext cx="4276714" cy="31054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p:cNvSpPr txBox="1"/>
          <p:nvPr/>
        </p:nvSpPr>
        <p:spPr>
          <a:xfrm>
            <a:off x="161996" y="165264"/>
            <a:ext cx="9309550" cy="584775"/>
          </a:xfrm>
          <a:prstGeom prst="rect">
            <a:avLst/>
          </a:prstGeom>
          <a:noFill/>
        </p:spPr>
        <p:txBody>
          <a:bodyPr wrap="square" rtlCol="0">
            <a:spAutoFit/>
          </a:bodyPr>
          <a:lstStyle/>
          <a:p>
            <a:r>
              <a:rPr lang="en-US" altLang="zh-TW" sz="3200" dirty="0" smtClean="0">
                <a:solidFill>
                  <a:schemeClr val="tx1">
                    <a:lumMod val="65000"/>
                    <a:lumOff val="35000"/>
                  </a:schemeClr>
                </a:solidFill>
                <a:latin typeface="Century Gothic" panose="020B0502020202020204" pitchFamily="34" charset="0"/>
              </a:rPr>
              <a:t>Schematic Mapping </a:t>
            </a:r>
            <a:r>
              <a:rPr lang="en-US" altLang="zh-HK" sz="3200" dirty="0" smtClean="0">
                <a:solidFill>
                  <a:schemeClr val="tx1">
                    <a:lumMod val="65000"/>
                    <a:lumOff val="35000"/>
                  </a:schemeClr>
                </a:solidFill>
                <a:latin typeface="Century Gothic" panose="020B0502020202020204" pitchFamily="34" charset="0"/>
              </a:rPr>
              <a:t>– </a:t>
            </a:r>
            <a:r>
              <a:rPr lang="en-US" altLang="zh-HK" sz="1600" dirty="0" smtClean="0">
                <a:solidFill>
                  <a:schemeClr val="tx1">
                    <a:lumMod val="65000"/>
                    <a:lumOff val="35000"/>
                  </a:schemeClr>
                </a:solidFill>
                <a:latin typeface="Century Gothic" panose="020B0502020202020204" pitchFamily="34" charset="0"/>
              </a:rPr>
              <a:t>Press &amp; Media data</a:t>
            </a:r>
            <a:endParaRPr lang="en-US" altLang="zh-HK" sz="1600" dirty="0">
              <a:solidFill>
                <a:schemeClr val="tx1">
                  <a:lumMod val="65000"/>
                  <a:lumOff val="35000"/>
                </a:schemeClr>
              </a:solidFill>
              <a:latin typeface="KaiTi" panose="02010609060101010101" pitchFamily="49" charset="-122"/>
              <a:ea typeface="KaiTi" panose="02010609060101010101" pitchFamily="49" charset="-122"/>
            </a:endParaRPr>
          </a:p>
        </p:txBody>
      </p:sp>
      <p:grpSp>
        <p:nvGrpSpPr>
          <p:cNvPr id="5" name="Group 4"/>
          <p:cNvGrpSpPr/>
          <p:nvPr/>
        </p:nvGrpSpPr>
        <p:grpSpPr>
          <a:xfrm>
            <a:off x="5476803" y="1600089"/>
            <a:ext cx="4864347" cy="915709"/>
            <a:chOff x="5535035" y="1379184"/>
            <a:chExt cx="4864347" cy="915709"/>
          </a:xfrm>
        </p:grpSpPr>
        <p:sp>
          <p:nvSpPr>
            <p:cNvPr id="9" name="Rectangle 8"/>
            <p:cNvSpPr/>
            <p:nvPr/>
          </p:nvSpPr>
          <p:spPr>
            <a:xfrm>
              <a:off x="5607829" y="1648562"/>
              <a:ext cx="4791553" cy="646331"/>
            </a:xfrm>
            <a:prstGeom prst="rect">
              <a:avLst/>
            </a:prstGeom>
          </p:spPr>
          <p:txBody>
            <a:bodyPr wrap="square">
              <a:spAutoFit/>
            </a:bodyPr>
            <a:lstStyle/>
            <a:p>
              <a:pPr marL="171450" indent="-171450" fontAlgn="base">
                <a:buFont typeface="Arial" panose="020B0604020202020204" pitchFamily="34" charset="0"/>
                <a:buChar char="•"/>
              </a:pPr>
              <a:r>
                <a:rPr lang="en-US" sz="1200" dirty="0" smtClean="0">
                  <a:solidFill>
                    <a:srgbClr val="111481"/>
                  </a:solidFill>
                  <a:latin typeface="Century Gothic" panose="020B0502020202020204" pitchFamily="34" charset="0"/>
                </a:rPr>
                <a:t>Doc – Weekly Digest to be sent for all members within LU</a:t>
              </a:r>
              <a:r>
                <a:rPr lang="en-US" altLang="zh-TW" sz="1200" dirty="0" smtClean="0">
                  <a:solidFill>
                    <a:srgbClr val="111481"/>
                  </a:solidFill>
                  <a:latin typeface="Century Gothic" panose="020B0502020202020204" pitchFamily="34" charset="0"/>
                </a:rPr>
                <a:t> </a:t>
              </a:r>
            </a:p>
            <a:p>
              <a:pPr marL="171450" indent="-171450" fontAlgn="base">
                <a:buFont typeface="Arial" panose="020B0604020202020204" pitchFamily="34" charset="0"/>
                <a:buChar char="•"/>
              </a:pPr>
              <a:r>
                <a:rPr lang="en-US" altLang="zh-TW" sz="1200" dirty="0" smtClean="0">
                  <a:solidFill>
                    <a:srgbClr val="111481"/>
                  </a:solidFill>
                  <a:latin typeface="Century Gothic" panose="020B0502020202020204" pitchFamily="34" charset="0"/>
                </a:rPr>
                <a:t>Excel – Statistical purpose (sort &amp; count)</a:t>
              </a:r>
            </a:p>
            <a:p>
              <a:pPr marL="171450" indent="-171450" fontAlgn="base">
                <a:buFont typeface="Arial" panose="020B0604020202020204" pitchFamily="34" charset="0"/>
                <a:buChar char="•"/>
              </a:pPr>
              <a:r>
                <a:rPr lang="en-US" sz="1200" dirty="0">
                  <a:solidFill>
                    <a:srgbClr val="111481"/>
                  </a:solidFill>
                  <a:latin typeface="Century Gothic" panose="020B0502020202020204" pitchFamily="34" charset="0"/>
                </a:rPr>
                <a:t>Came with limited data </a:t>
              </a:r>
              <a:r>
                <a:rPr lang="en-US" sz="1200" dirty="0" smtClean="0">
                  <a:solidFill>
                    <a:srgbClr val="111481"/>
                  </a:solidFill>
                  <a:latin typeface="Century Gothic" panose="020B0502020202020204" pitchFamily="34" charset="0"/>
                </a:rPr>
                <a:t>fields</a:t>
              </a:r>
              <a:endParaRPr lang="en-US" sz="1200" dirty="0">
                <a:solidFill>
                  <a:srgbClr val="111481"/>
                </a:solidFill>
                <a:latin typeface="Century Gothic" panose="020B0502020202020204" pitchFamily="34" charset="0"/>
              </a:endParaRPr>
            </a:p>
          </p:txBody>
        </p:sp>
        <p:sp>
          <p:nvSpPr>
            <p:cNvPr id="10" name="TextBox 9"/>
            <p:cNvSpPr txBox="1"/>
            <p:nvPr/>
          </p:nvSpPr>
          <p:spPr>
            <a:xfrm>
              <a:off x="5535035" y="1379184"/>
              <a:ext cx="4679677" cy="307777"/>
            </a:xfrm>
            <a:prstGeom prst="rect">
              <a:avLst/>
            </a:prstGeom>
            <a:noFill/>
          </p:spPr>
          <p:txBody>
            <a:bodyPr wrap="square" rtlCol="0">
              <a:spAutoFit/>
            </a:bodyPr>
            <a:lstStyle/>
            <a:p>
              <a:r>
                <a:rPr lang="en-US" altLang="zh-HK" sz="1400" b="1" dirty="0" smtClean="0">
                  <a:solidFill>
                    <a:srgbClr val="002060"/>
                  </a:solidFill>
                  <a:latin typeface="Century Gothic" panose="020B0502020202020204" pitchFamily="34" charset="0"/>
                </a:rPr>
                <a:t>Data Conditions – </a:t>
              </a:r>
            </a:p>
          </p:txBody>
        </p:sp>
      </p:grpSp>
      <p:grpSp>
        <p:nvGrpSpPr>
          <p:cNvPr id="6" name="Group 5"/>
          <p:cNvGrpSpPr/>
          <p:nvPr/>
        </p:nvGrpSpPr>
        <p:grpSpPr>
          <a:xfrm>
            <a:off x="7502315" y="4035240"/>
            <a:ext cx="5819972" cy="711592"/>
            <a:chOff x="5535035" y="2565608"/>
            <a:chExt cx="5819972" cy="711592"/>
          </a:xfrm>
        </p:grpSpPr>
        <p:sp>
          <p:nvSpPr>
            <p:cNvPr id="11" name="Rectangle 10"/>
            <p:cNvSpPr/>
            <p:nvPr/>
          </p:nvSpPr>
          <p:spPr>
            <a:xfrm>
              <a:off x="5535035" y="2565608"/>
              <a:ext cx="3638261" cy="307777"/>
            </a:xfrm>
            <a:prstGeom prst="rect">
              <a:avLst/>
            </a:prstGeom>
          </p:spPr>
          <p:txBody>
            <a:bodyPr wrap="square">
              <a:spAutoFit/>
            </a:bodyPr>
            <a:lstStyle/>
            <a:p>
              <a:pPr fontAlgn="base"/>
              <a:r>
                <a:rPr lang="en-US" sz="1400" b="1" dirty="0" smtClean="0">
                  <a:solidFill>
                    <a:srgbClr val="8A0000"/>
                  </a:solidFill>
                  <a:latin typeface="Century Gothic" panose="020B0502020202020204" pitchFamily="34" charset="0"/>
                </a:rPr>
                <a:t>Stakeholder – Public Affairs</a:t>
              </a:r>
              <a:endParaRPr lang="en-US" sz="1400" b="1" dirty="0">
                <a:solidFill>
                  <a:srgbClr val="8A0000"/>
                </a:solidFill>
                <a:latin typeface="Century Gothic" panose="020B0502020202020204" pitchFamily="34" charset="0"/>
              </a:endParaRPr>
            </a:p>
          </p:txBody>
        </p:sp>
        <p:sp>
          <p:nvSpPr>
            <p:cNvPr id="12" name="Rectangle 11"/>
            <p:cNvSpPr/>
            <p:nvPr/>
          </p:nvSpPr>
          <p:spPr>
            <a:xfrm>
              <a:off x="5607829" y="2815535"/>
              <a:ext cx="5747178" cy="461665"/>
            </a:xfrm>
            <a:prstGeom prst="rect">
              <a:avLst/>
            </a:prstGeom>
          </p:spPr>
          <p:txBody>
            <a:bodyPr wrap="square">
              <a:spAutoFit/>
            </a:bodyPr>
            <a:lstStyle/>
            <a:p>
              <a:pPr marL="171450" indent="-171450" fontAlgn="base">
                <a:buFont typeface="Arial" panose="020B0604020202020204" pitchFamily="34" charset="0"/>
                <a:buChar char="•"/>
              </a:pPr>
              <a:r>
                <a:rPr lang="en-US" sz="1200" dirty="0" smtClean="0">
                  <a:solidFill>
                    <a:srgbClr val="8A0000"/>
                  </a:solidFill>
                  <a:latin typeface="Century Gothic" panose="020B0502020202020204" pitchFamily="34" charset="0"/>
                </a:rPr>
                <a:t>Data = Collect &amp; Count</a:t>
              </a:r>
              <a:r>
                <a:rPr lang="en-US" sz="1200" dirty="0">
                  <a:solidFill>
                    <a:srgbClr val="8A0000"/>
                  </a:solidFill>
                  <a:latin typeface="Century Gothic" panose="020B0502020202020204" pitchFamily="34" charset="0"/>
                </a:rPr>
                <a:t> </a:t>
              </a:r>
              <a:endParaRPr lang="en-US" sz="1200" dirty="0" smtClean="0">
                <a:solidFill>
                  <a:srgbClr val="8A0000"/>
                </a:solidFill>
                <a:latin typeface="Century Gothic" panose="020B0502020202020204" pitchFamily="34" charset="0"/>
              </a:endParaRPr>
            </a:p>
            <a:p>
              <a:pPr marL="171450" indent="-171450" fontAlgn="base">
                <a:buFont typeface="Arial" panose="020B0604020202020204" pitchFamily="34" charset="0"/>
                <a:buChar char="•"/>
              </a:pPr>
              <a:r>
                <a:rPr lang="en-US" sz="1200" dirty="0" smtClean="0">
                  <a:solidFill>
                    <a:srgbClr val="8A0000"/>
                  </a:solidFill>
                  <a:latin typeface="Century Gothic" panose="020B0502020202020204" pitchFamily="34" charset="0"/>
                </a:rPr>
                <a:t>Like Consumables, not intended for reuse / repurpose</a:t>
              </a:r>
            </a:p>
          </p:txBody>
        </p:sp>
      </p:grpSp>
      <p:pic>
        <p:nvPicPr>
          <p:cNvPr id="14" name="Picture 13"/>
          <p:cNvPicPr>
            <a:picLocks noChangeAspect="1"/>
          </p:cNvPicPr>
          <p:nvPr/>
        </p:nvPicPr>
        <p:blipFill>
          <a:blip r:embed="rId3"/>
          <a:stretch>
            <a:fillRect/>
          </a:stretch>
        </p:blipFill>
        <p:spPr>
          <a:xfrm>
            <a:off x="446224" y="3947003"/>
            <a:ext cx="6780136" cy="27369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41150" y="5073649"/>
            <a:ext cx="507927" cy="720606"/>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90263" y="5073649"/>
            <a:ext cx="597235" cy="766789"/>
          </a:xfrm>
          <a:prstGeom prst="rect">
            <a:avLst/>
          </a:prstGeom>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13242" y="5073650"/>
            <a:ext cx="624903" cy="703612"/>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32646" y="73904"/>
            <a:ext cx="1096674" cy="1096674"/>
          </a:xfrm>
          <a:prstGeom prst="rect">
            <a:avLst/>
          </a:prstGeom>
          <a:solidFill>
            <a:schemeClr val="bg1"/>
          </a:solidFill>
        </p:spPr>
      </p:pic>
    </p:spTree>
    <p:extLst>
      <p:ext uri="{BB962C8B-B14F-4D97-AF65-F5344CB8AC3E}">
        <p14:creationId xmlns:p14="http://schemas.microsoft.com/office/powerpoint/2010/main" val="34005093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996" y="165264"/>
            <a:ext cx="9309550" cy="584775"/>
          </a:xfrm>
          <a:prstGeom prst="rect">
            <a:avLst/>
          </a:prstGeom>
          <a:noFill/>
        </p:spPr>
        <p:txBody>
          <a:bodyPr wrap="square" rtlCol="0">
            <a:spAutoFit/>
          </a:bodyPr>
          <a:lstStyle/>
          <a:p>
            <a:r>
              <a:rPr lang="en-US" altLang="zh-TW" sz="3200" dirty="0" smtClean="0">
                <a:solidFill>
                  <a:schemeClr val="tx1">
                    <a:lumMod val="65000"/>
                    <a:lumOff val="35000"/>
                  </a:schemeClr>
                </a:solidFill>
                <a:latin typeface="Century Gothic" panose="020B0502020202020204" pitchFamily="34" charset="0"/>
              </a:rPr>
              <a:t>Schematic Mapping </a:t>
            </a:r>
            <a:r>
              <a:rPr lang="en-US" altLang="zh-HK" sz="3200" dirty="0" smtClean="0">
                <a:solidFill>
                  <a:schemeClr val="tx1">
                    <a:lumMod val="65000"/>
                    <a:lumOff val="35000"/>
                  </a:schemeClr>
                </a:solidFill>
                <a:latin typeface="Century Gothic" panose="020B0502020202020204" pitchFamily="34" charset="0"/>
              </a:rPr>
              <a:t>– </a:t>
            </a:r>
            <a:r>
              <a:rPr lang="en-US" altLang="zh-HK" sz="1600" dirty="0" smtClean="0">
                <a:solidFill>
                  <a:schemeClr val="tx1">
                    <a:lumMod val="65000"/>
                    <a:lumOff val="35000"/>
                  </a:schemeClr>
                </a:solidFill>
                <a:latin typeface="Century Gothic" panose="020B0502020202020204" pitchFamily="34" charset="0"/>
              </a:rPr>
              <a:t>Press &amp; Media data</a:t>
            </a:r>
            <a:endParaRPr lang="en-US" altLang="zh-HK" sz="1600" dirty="0">
              <a:solidFill>
                <a:schemeClr val="tx1">
                  <a:lumMod val="65000"/>
                  <a:lumOff val="35000"/>
                </a:schemeClr>
              </a:solidFill>
              <a:latin typeface="KaiTi" panose="02010609060101010101" pitchFamily="49" charset="-122"/>
              <a:ea typeface="KaiTi" panose="02010609060101010101" pitchFamily="49" charset="-122"/>
            </a:endParaRPr>
          </a:p>
        </p:txBody>
      </p:sp>
      <p:sp>
        <p:nvSpPr>
          <p:cNvPr id="6" name="TextBox 5"/>
          <p:cNvSpPr txBox="1"/>
          <p:nvPr/>
        </p:nvSpPr>
        <p:spPr>
          <a:xfrm>
            <a:off x="460155" y="3108196"/>
            <a:ext cx="3733729" cy="461665"/>
          </a:xfrm>
          <a:prstGeom prst="rect">
            <a:avLst/>
          </a:prstGeom>
          <a:noFill/>
        </p:spPr>
        <p:txBody>
          <a:bodyPr wrap="square" rtlCol="0">
            <a:spAutoFit/>
          </a:bodyPr>
          <a:lstStyle/>
          <a:p>
            <a:pPr marL="171450" indent="-171450">
              <a:buFont typeface="Wingdings" panose="05000000000000000000" pitchFamily="2" charset="2"/>
              <a:buChar char="Ø"/>
            </a:pPr>
            <a:r>
              <a:rPr lang="en-US" altLang="zh-HK" sz="1200" dirty="0" smtClean="0">
                <a:solidFill>
                  <a:srgbClr val="004FEE"/>
                </a:solidFill>
                <a:latin typeface="Century Gothic" panose="020B0502020202020204" pitchFamily="34" charset="0"/>
              </a:rPr>
              <a:t>Derive new fields based on specific data pattern / criteria, e.g. Lang. source of origins  </a:t>
            </a:r>
            <a:endParaRPr lang="en-US" altLang="zh-HK" sz="1200" dirty="0">
              <a:solidFill>
                <a:srgbClr val="004FEE"/>
              </a:solidFill>
              <a:latin typeface="KaiTi" panose="02010609060101010101" pitchFamily="49" charset="-122"/>
              <a:ea typeface="KaiTi" panose="02010609060101010101" pitchFamily="49" charset="-122"/>
            </a:endParaRPr>
          </a:p>
        </p:txBody>
      </p:sp>
      <p:sp>
        <p:nvSpPr>
          <p:cNvPr id="7" name="TextBox 6"/>
          <p:cNvSpPr txBox="1"/>
          <p:nvPr/>
        </p:nvSpPr>
        <p:spPr>
          <a:xfrm>
            <a:off x="293331" y="1550947"/>
            <a:ext cx="3733729" cy="276999"/>
          </a:xfrm>
          <a:prstGeom prst="rect">
            <a:avLst/>
          </a:prstGeom>
          <a:noFill/>
        </p:spPr>
        <p:txBody>
          <a:bodyPr wrap="square" rtlCol="0">
            <a:spAutoFit/>
          </a:bodyPr>
          <a:lstStyle/>
          <a:p>
            <a:r>
              <a:rPr lang="en-US" altLang="zh-HK" sz="1200" b="1" dirty="0" smtClean="0">
                <a:solidFill>
                  <a:srgbClr val="004FEE"/>
                </a:solidFill>
                <a:latin typeface="Century Gothic" panose="020B0502020202020204" pitchFamily="34" charset="0"/>
              </a:rPr>
              <a:t>Study previous statistical reports  </a:t>
            </a:r>
            <a:endParaRPr lang="en-US" altLang="zh-HK" sz="1200" b="1" dirty="0">
              <a:solidFill>
                <a:srgbClr val="004FEE"/>
              </a:solidFill>
              <a:latin typeface="KaiTi" panose="02010609060101010101" pitchFamily="49" charset="-122"/>
              <a:ea typeface="KaiTi" panose="02010609060101010101" pitchFamily="49" charset="-122"/>
            </a:endParaRPr>
          </a:p>
        </p:txBody>
      </p:sp>
      <p:sp>
        <p:nvSpPr>
          <p:cNvPr id="8" name="TextBox 7"/>
          <p:cNvSpPr txBox="1"/>
          <p:nvPr/>
        </p:nvSpPr>
        <p:spPr>
          <a:xfrm>
            <a:off x="460153" y="1809685"/>
            <a:ext cx="3400083" cy="1015663"/>
          </a:xfrm>
          <a:prstGeom prst="rect">
            <a:avLst/>
          </a:prstGeom>
          <a:noFill/>
        </p:spPr>
        <p:txBody>
          <a:bodyPr wrap="square" rtlCol="0">
            <a:spAutoFit/>
          </a:bodyPr>
          <a:lstStyle/>
          <a:p>
            <a:pPr marL="171450" indent="-171450">
              <a:spcBef>
                <a:spcPts val="600"/>
              </a:spcBef>
              <a:buFont typeface="Wingdings" panose="05000000000000000000" pitchFamily="2" charset="2"/>
              <a:buChar char="Ø"/>
            </a:pPr>
            <a:r>
              <a:rPr lang="en-US" altLang="zh-HK" sz="1100" dirty="0" smtClean="0">
                <a:solidFill>
                  <a:srgbClr val="004FEE"/>
                </a:solidFill>
                <a:latin typeface="Century Gothic" panose="020B0502020202020204" pitchFamily="34" charset="0"/>
              </a:rPr>
              <a:t>Derive new and more detailed Press &amp; Media category skeleton in Lingnan Scholars</a:t>
            </a:r>
          </a:p>
          <a:p>
            <a:pPr marL="171450" indent="-171450">
              <a:spcBef>
                <a:spcPts val="600"/>
              </a:spcBef>
              <a:buFont typeface="Wingdings" panose="05000000000000000000" pitchFamily="2" charset="2"/>
              <a:buChar char="Ø"/>
            </a:pPr>
            <a:r>
              <a:rPr lang="en-US" altLang="zh-HK" sz="1100" dirty="0" smtClean="0">
                <a:solidFill>
                  <a:srgbClr val="004FEE"/>
                </a:solidFill>
                <a:latin typeface="Century Gothic" panose="020B0502020202020204" pitchFamily="34" charset="0"/>
              </a:rPr>
              <a:t>Map existing data against new skeleton upon migration   </a:t>
            </a:r>
          </a:p>
          <a:p>
            <a:pPr marL="171450" indent="-171450">
              <a:buFont typeface="Arial" panose="020B0604020202020204" pitchFamily="34" charset="0"/>
              <a:buChar char="•"/>
            </a:pPr>
            <a:endParaRPr lang="en-US" altLang="zh-HK" sz="1100" dirty="0">
              <a:solidFill>
                <a:srgbClr val="004FEE"/>
              </a:solidFill>
              <a:latin typeface="KaiTi" panose="02010609060101010101" pitchFamily="49" charset="-122"/>
              <a:ea typeface="KaiTi" panose="02010609060101010101" pitchFamily="49" charset="-122"/>
            </a:endParaRPr>
          </a:p>
        </p:txBody>
      </p:sp>
      <p:sp>
        <p:nvSpPr>
          <p:cNvPr id="9" name="Rectangle 8"/>
          <p:cNvSpPr/>
          <p:nvPr/>
        </p:nvSpPr>
        <p:spPr>
          <a:xfrm>
            <a:off x="161996" y="1052841"/>
            <a:ext cx="3638261" cy="338554"/>
          </a:xfrm>
          <a:prstGeom prst="rect">
            <a:avLst/>
          </a:prstGeom>
        </p:spPr>
        <p:txBody>
          <a:bodyPr wrap="square">
            <a:spAutoFit/>
          </a:bodyPr>
          <a:lstStyle/>
          <a:p>
            <a:pPr fontAlgn="base"/>
            <a:r>
              <a:rPr lang="en-US" sz="1600" b="1" dirty="0" smtClean="0">
                <a:solidFill>
                  <a:srgbClr val="8A0000"/>
                </a:solidFill>
                <a:latin typeface="Century Gothic" panose="020B0502020202020204" pitchFamily="34" charset="0"/>
              </a:rPr>
              <a:t>Working Together with Stakeholder </a:t>
            </a:r>
            <a:endParaRPr lang="en-US" sz="1600" b="1" dirty="0">
              <a:solidFill>
                <a:srgbClr val="8A0000"/>
              </a:solidFill>
              <a:latin typeface="Century Gothic" panose="020B0502020202020204" pitchFamily="34" charset="0"/>
            </a:endParaRPr>
          </a:p>
        </p:txBody>
      </p:sp>
      <p:sp>
        <p:nvSpPr>
          <p:cNvPr id="10" name="TextBox 9"/>
          <p:cNvSpPr txBox="1"/>
          <p:nvPr/>
        </p:nvSpPr>
        <p:spPr>
          <a:xfrm>
            <a:off x="293331" y="2853138"/>
            <a:ext cx="3733729" cy="276999"/>
          </a:xfrm>
          <a:prstGeom prst="rect">
            <a:avLst/>
          </a:prstGeom>
          <a:noFill/>
        </p:spPr>
        <p:txBody>
          <a:bodyPr wrap="square" rtlCol="0">
            <a:spAutoFit/>
          </a:bodyPr>
          <a:lstStyle/>
          <a:p>
            <a:r>
              <a:rPr lang="en-US" altLang="zh-HK" sz="1200" b="1" dirty="0" smtClean="0">
                <a:solidFill>
                  <a:srgbClr val="004FEE"/>
                </a:solidFill>
                <a:latin typeface="Century Gothic" panose="020B0502020202020204" pitchFamily="34" charset="0"/>
              </a:rPr>
              <a:t>Remediated data with </a:t>
            </a:r>
            <a:r>
              <a:rPr lang="en-US" altLang="zh-HK" sz="1200" b="1" dirty="0" err="1" smtClean="0">
                <a:solidFill>
                  <a:srgbClr val="004FEE"/>
                </a:solidFill>
                <a:latin typeface="Century Gothic" panose="020B0502020202020204" pitchFamily="34" charset="0"/>
              </a:rPr>
              <a:t>OpenRefine</a:t>
            </a:r>
            <a:endParaRPr lang="en-US" altLang="zh-HK" sz="1200" b="1" dirty="0">
              <a:solidFill>
                <a:srgbClr val="004FEE"/>
              </a:solidFill>
              <a:latin typeface="KaiTi" panose="02010609060101010101" pitchFamily="49" charset="-122"/>
              <a:ea typeface="KaiTi" panose="02010609060101010101" pitchFamily="49" charset="-122"/>
            </a:endParaRPr>
          </a:p>
        </p:txBody>
      </p:sp>
      <p:sp>
        <p:nvSpPr>
          <p:cNvPr id="11" name="TextBox 10"/>
          <p:cNvSpPr txBox="1"/>
          <p:nvPr/>
        </p:nvSpPr>
        <p:spPr>
          <a:xfrm>
            <a:off x="424670" y="4026551"/>
            <a:ext cx="3733729" cy="1354217"/>
          </a:xfrm>
          <a:prstGeom prst="rect">
            <a:avLst/>
          </a:prstGeom>
          <a:noFill/>
        </p:spPr>
        <p:txBody>
          <a:bodyPr wrap="square" rtlCol="0">
            <a:spAutoFit/>
          </a:bodyPr>
          <a:lstStyle/>
          <a:p>
            <a:pPr marL="171450" indent="-171450">
              <a:spcBef>
                <a:spcPts val="600"/>
              </a:spcBef>
              <a:buFont typeface="Wingdings" panose="05000000000000000000" pitchFamily="2" charset="2"/>
              <a:buChar char="Ø"/>
            </a:pPr>
            <a:r>
              <a:rPr lang="en-US" altLang="zh-HK" sz="1200" dirty="0" smtClean="0">
                <a:solidFill>
                  <a:srgbClr val="004FEE"/>
                </a:solidFill>
                <a:latin typeface="Century Gothic" panose="020B0502020202020204" pitchFamily="34" charset="0"/>
              </a:rPr>
              <a:t>No More Doc | Excel | Weekly Digest</a:t>
            </a:r>
          </a:p>
          <a:p>
            <a:pPr marL="171450" indent="-171450">
              <a:spcBef>
                <a:spcPts val="600"/>
              </a:spcBef>
              <a:buFont typeface="Wingdings" panose="05000000000000000000" pitchFamily="2" charset="2"/>
              <a:buChar char="Ø"/>
            </a:pPr>
            <a:r>
              <a:rPr lang="en-US" altLang="zh-HK" sz="1200" dirty="0">
                <a:solidFill>
                  <a:srgbClr val="004FEE"/>
                </a:solidFill>
                <a:latin typeface="Century Gothic" panose="020B0502020202020204" pitchFamily="34" charset="0"/>
                <a:ea typeface="KaiTi" panose="02010609060101010101" pitchFamily="49" charset="-122"/>
              </a:rPr>
              <a:t>Data collation, reporting, other routines, all performed in Lingnan Scholars</a:t>
            </a:r>
            <a:endParaRPr lang="en-US" altLang="zh-HK" sz="1200" dirty="0">
              <a:solidFill>
                <a:srgbClr val="004FEE"/>
              </a:solidFill>
              <a:latin typeface="KaiTi" panose="02010609060101010101" pitchFamily="49" charset="-122"/>
              <a:ea typeface="KaiTi" panose="02010609060101010101" pitchFamily="49" charset="-122"/>
            </a:endParaRPr>
          </a:p>
          <a:p>
            <a:pPr marL="171450" indent="-171450">
              <a:spcBef>
                <a:spcPts val="600"/>
              </a:spcBef>
              <a:buFont typeface="Wingdings" panose="05000000000000000000" pitchFamily="2" charset="2"/>
              <a:buChar char="Ø"/>
            </a:pPr>
            <a:r>
              <a:rPr lang="en-US" altLang="zh-HK" sz="1200" dirty="0">
                <a:solidFill>
                  <a:srgbClr val="004FEE"/>
                </a:solidFill>
                <a:latin typeface="Century Gothic" panose="020B0502020202020204" pitchFamily="34" charset="0"/>
              </a:rPr>
              <a:t>Rights grant for staff with need to derive statistics for Press / Media data via Admin Interface </a:t>
            </a:r>
            <a:endParaRPr lang="en-US" altLang="zh-HK" sz="1200" dirty="0" smtClean="0">
              <a:solidFill>
                <a:srgbClr val="004FEE"/>
              </a:solidFill>
              <a:latin typeface="Century Gothic" panose="020B0502020202020204" pitchFamily="34" charset="0"/>
            </a:endParaRPr>
          </a:p>
        </p:txBody>
      </p:sp>
      <p:sp>
        <p:nvSpPr>
          <p:cNvPr id="12" name="TextBox 11"/>
          <p:cNvSpPr txBox="1"/>
          <p:nvPr/>
        </p:nvSpPr>
        <p:spPr>
          <a:xfrm>
            <a:off x="293331" y="3749552"/>
            <a:ext cx="3733729" cy="276999"/>
          </a:xfrm>
          <a:prstGeom prst="rect">
            <a:avLst/>
          </a:prstGeom>
          <a:noFill/>
        </p:spPr>
        <p:txBody>
          <a:bodyPr wrap="square" rtlCol="0">
            <a:spAutoFit/>
          </a:bodyPr>
          <a:lstStyle/>
          <a:p>
            <a:r>
              <a:rPr lang="en-US" altLang="zh-HK" sz="1200" b="1" dirty="0" smtClean="0">
                <a:solidFill>
                  <a:srgbClr val="004FEE"/>
                </a:solidFill>
                <a:latin typeface="Century Gothic" panose="020B0502020202020204" pitchFamily="34" charset="0"/>
              </a:rPr>
              <a:t>Transit Workflow </a:t>
            </a:r>
            <a:endParaRPr lang="en-US" altLang="zh-HK" sz="1200" b="1" dirty="0">
              <a:solidFill>
                <a:srgbClr val="004FEE"/>
              </a:solidFill>
              <a:latin typeface="KaiTi" panose="02010609060101010101" pitchFamily="49" charset="-122"/>
              <a:ea typeface="KaiTi" panose="02010609060101010101" pitchFamily="49" charset="-122"/>
            </a:endParaRPr>
          </a:p>
        </p:txBody>
      </p:sp>
      <p:grpSp>
        <p:nvGrpSpPr>
          <p:cNvPr id="2" name="Group 1"/>
          <p:cNvGrpSpPr/>
          <p:nvPr/>
        </p:nvGrpSpPr>
        <p:grpSpPr>
          <a:xfrm>
            <a:off x="3009900" y="1211033"/>
            <a:ext cx="8471083" cy="4673231"/>
            <a:chOff x="3009900" y="1211033"/>
            <a:chExt cx="8471083" cy="4673231"/>
          </a:xfrm>
        </p:grpSpPr>
        <p:pic>
          <p:nvPicPr>
            <p:cNvPr id="4" name="Picture 3"/>
            <p:cNvPicPr>
              <a:picLocks noChangeAspect="1"/>
            </p:cNvPicPr>
            <p:nvPr/>
          </p:nvPicPr>
          <p:blipFill>
            <a:blip r:embed="rId2"/>
            <a:stretch>
              <a:fillRect/>
            </a:stretch>
          </p:blipFill>
          <p:spPr>
            <a:xfrm>
              <a:off x="4222218" y="1211033"/>
              <a:ext cx="7258765" cy="46732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4" name="Curved Connector 13"/>
            <p:cNvCxnSpPr/>
            <p:nvPr/>
          </p:nvCxnSpPr>
          <p:spPr>
            <a:xfrm flipV="1">
              <a:off x="3009900" y="2460915"/>
              <a:ext cx="1052643" cy="534673"/>
            </a:xfrm>
            <a:prstGeom prst="curvedConnector3">
              <a:avLst/>
            </a:prstGeom>
            <a:ln>
              <a:tailEnd type="triangle"/>
            </a:ln>
          </p:spPr>
          <p:style>
            <a:lnRef idx="1">
              <a:schemeClr val="accent2"/>
            </a:lnRef>
            <a:fillRef idx="0">
              <a:schemeClr val="accent2"/>
            </a:fillRef>
            <a:effectRef idx="0">
              <a:schemeClr val="accent2"/>
            </a:effectRef>
            <a:fontRef idx="minor">
              <a:schemeClr val="tx1"/>
            </a:fontRef>
          </p:style>
        </p:cxnSp>
      </p:grpSp>
      <p:grpSp>
        <p:nvGrpSpPr>
          <p:cNvPr id="16" name="Group 15"/>
          <p:cNvGrpSpPr/>
          <p:nvPr/>
        </p:nvGrpSpPr>
        <p:grpSpPr>
          <a:xfrm>
            <a:off x="4517996" y="1471251"/>
            <a:ext cx="7308244" cy="5325789"/>
            <a:chOff x="4883756" y="1532211"/>
            <a:chExt cx="7308244" cy="5325789"/>
          </a:xfrm>
        </p:grpSpPr>
        <p:pic>
          <p:nvPicPr>
            <p:cNvPr id="13" name="Picture 12"/>
            <p:cNvPicPr>
              <a:picLocks noChangeAspect="1"/>
            </p:cNvPicPr>
            <p:nvPr/>
          </p:nvPicPr>
          <p:blipFill>
            <a:blip r:embed="rId3"/>
            <a:stretch>
              <a:fillRect/>
            </a:stretch>
          </p:blipFill>
          <p:spPr>
            <a:xfrm>
              <a:off x="5483946" y="1532211"/>
              <a:ext cx="6708054" cy="53257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5" name="Curved Connector 14"/>
            <p:cNvCxnSpPr/>
            <p:nvPr/>
          </p:nvCxnSpPr>
          <p:spPr>
            <a:xfrm flipV="1">
              <a:off x="4883756" y="5729015"/>
              <a:ext cx="1389745" cy="651715"/>
            </a:xfrm>
            <a:prstGeom prst="curvedConnector3">
              <a:avLst>
                <a:gd name="adj1" fmla="val 50000"/>
              </a:avLst>
            </a:prstGeom>
            <a:ln>
              <a:tailEnd type="triangle"/>
            </a:ln>
          </p:spPr>
          <p:style>
            <a:lnRef idx="1">
              <a:schemeClr val="accent2"/>
            </a:lnRef>
            <a:fillRef idx="0">
              <a:schemeClr val="accent2"/>
            </a:fillRef>
            <a:effectRef idx="0">
              <a:schemeClr val="accent2"/>
            </a:effectRef>
            <a:fontRef idx="minor">
              <a:schemeClr val="tx1"/>
            </a:fontRef>
          </p:style>
        </p:cxnSp>
      </p:grpSp>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32646" y="73904"/>
            <a:ext cx="1096674" cy="1096674"/>
          </a:xfrm>
          <a:prstGeom prst="rect">
            <a:avLst/>
          </a:prstGeom>
          <a:solidFill>
            <a:schemeClr val="bg1"/>
          </a:solidFill>
        </p:spPr>
      </p:pic>
      <p:sp>
        <p:nvSpPr>
          <p:cNvPr id="17" name="Rectangle 16"/>
          <p:cNvSpPr/>
          <p:nvPr/>
        </p:nvSpPr>
        <p:spPr>
          <a:xfrm>
            <a:off x="1938630" y="5905298"/>
            <a:ext cx="1976867" cy="307777"/>
          </a:xfrm>
          <a:prstGeom prst="rect">
            <a:avLst/>
          </a:prstGeom>
        </p:spPr>
        <p:txBody>
          <a:bodyPr wrap="square">
            <a:spAutoFit/>
          </a:bodyPr>
          <a:lstStyle/>
          <a:p>
            <a:r>
              <a:rPr lang="en-US" sz="1400" dirty="0" err="1" smtClean="0">
                <a:solidFill>
                  <a:srgbClr val="002060"/>
                </a:solidFill>
                <a:latin typeface="Century Gothic" panose="020B0502020202020204" pitchFamily="34" charset="0"/>
              </a:rPr>
              <a:t>indable</a:t>
            </a:r>
            <a:endParaRPr lang="en-US" sz="1400" dirty="0">
              <a:solidFill>
                <a:srgbClr val="002060"/>
              </a:solidFill>
              <a:latin typeface="Century Gothic" panose="020B0502020202020204" pitchFamily="34" charset="0"/>
            </a:endParaRPr>
          </a:p>
        </p:txBody>
      </p:sp>
      <p:grpSp>
        <p:nvGrpSpPr>
          <p:cNvPr id="18" name="Group 17"/>
          <p:cNvGrpSpPr/>
          <p:nvPr/>
        </p:nvGrpSpPr>
        <p:grpSpPr>
          <a:xfrm>
            <a:off x="1375921" y="5797576"/>
            <a:ext cx="1189564" cy="830997"/>
            <a:chOff x="544827" y="1564263"/>
            <a:chExt cx="1189564" cy="830997"/>
          </a:xfrm>
        </p:grpSpPr>
        <p:sp>
          <p:nvSpPr>
            <p:cNvPr id="19" name="Flowchart: Process 18"/>
            <p:cNvSpPr/>
            <p:nvPr/>
          </p:nvSpPr>
          <p:spPr>
            <a:xfrm>
              <a:off x="544827" y="1742010"/>
              <a:ext cx="589372" cy="583365"/>
            </a:xfrm>
            <a:prstGeom prst="flowChartProcess">
              <a:avLst/>
            </a:prstGeom>
            <a:solidFill>
              <a:srgbClr val="00206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TextBox 19"/>
            <p:cNvSpPr txBox="1"/>
            <p:nvPr/>
          </p:nvSpPr>
          <p:spPr>
            <a:xfrm>
              <a:off x="742826" y="1564263"/>
              <a:ext cx="991565" cy="830997"/>
            </a:xfrm>
            <a:prstGeom prst="rect">
              <a:avLst/>
            </a:prstGeom>
            <a:noFill/>
          </p:spPr>
          <p:txBody>
            <a:bodyPr wrap="square" rtlCol="0">
              <a:spAutoFit/>
            </a:bodyPr>
            <a:lstStyle/>
            <a:p>
              <a:r>
                <a:rPr lang="en-US" altLang="zh-HK" sz="4800" b="1" dirty="0" smtClean="0">
                  <a:solidFill>
                    <a:schemeClr val="bg1"/>
                  </a:solidFill>
                  <a:latin typeface="Century Gothic" panose="020B0502020202020204" pitchFamily="34" charset="0"/>
                </a:rPr>
                <a:t>F</a:t>
              </a:r>
              <a:endParaRPr lang="en-US" altLang="zh-HK" sz="4800" b="1" dirty="0">
                <a:solidFill>
                  <a:schemeClr val="bg1"/>
                </a:solidFill>
                <a:latin typeface="Century Gothic" panose="020B0502020202020204" pitchFamily="34" charset="0"/>
                <a:ea typeface="KaiTi" panose="02010609060101010101" pitchFamily="49" charset="-122"/>
              </a:endParaRPr>
            </a:p>
          </p:txBody>
        </p:sp>
      </p:grpSp>
      <p:sp>
        <p:nvSpPr>
          <p:cNvPr id="21" name="TextBox 20"/>
          <p:cNvSpPr txBox="1"/>
          <p:nvPr/>
        </p:nvSpPr>
        <p:spPr>
          <a:xfrm>
            <a:off x="1930489" y="6148325"/>
            <a:ext cx="2971794" cy="461665"/>
          </a:xfrm>
          <a:prstGeom prst="rect">
            <a:avLst/>
          </a:prstGeom>
          <a:noFill/>
        </p:spPr>
        <p:txBody>
          <a:bodyPr wrap="square" rtlCol="0">
            <a:spAutoFit/>
          </a:bodyPr>
          <a:lstStyle/>
          <a:p>
            <a:pPr>
              <a:spcBef>
                <a:spcPts val="600"/>
              </a:spcBef>
            </a:pPr>
            <a:r>
              <a:rPr lang="en-US" altLang="zh-HK" sz="1200" dirty="0" smtClean="0">
                <a:solidFill>
                  <a:srgbClr val="004FEE"/>
                </a:solidFill>
                <a:latin typeface="Century Gothic" panose="020B0502020202020204" pitchFamily="34" charset="0"/>
              </a:rPr>
              <a:t>All Press / Media data </a:t>
            </a:r>
            <a:r>
              <a:rPr lang="en-US" altLang="zh-HK" sz="1200" i="1" dirty="0" smtClean="0">
                <a:solidFill>
                  <a:srgbClr val="004FEE"/>
                </a:solidFill>
                <a:latin typeface="Century Gothic" panose="020B0502020202020204" pitchFamily="34" charset="0"/>
              </a:rPr>
              <a:t>bec</a:t>
            </a:r>
            <a:r>
              <a:rPr lang="en-US" altLang="zh-HK" sz="1200" dirty="0" smtClean="0">
                <a:solidFill>
                  <a:srgbClr val="004FEE"/>
                </a:solidFill>
                <a:latin typeface="Century Gothic" panose="020B0502020202020204" pitchFamily="34" charset="0"/>
              </a:rPr>
              <a:t>ame Findable, </a:t>
            </a:r>
            <a:r>
              <a:rPr lang="en-US" altLang="zh-HK" sz="1200" dirty="0" err="1" smtClean="0">
                <a:solidFill>
                  <a:srgbClr val="004FEE"/>
                </a:solidFill>
                <a:latin typeface="Century Gothic" panose="020B0502020202020204" pitchFamily="34" charset="0"/>
              </a:rPr>
              <a:t>Browsable</a:t>
            </a:r>
            <a:r>
              <a:rPr lang="en-US" altLang="zh-HK" sz="1200" dirty="0" smtClean="0">
                <a:solidFill>
                  <a:srgbClr val="004FEE"/>
                </a:solidFill>
                <a:latin typeface="Century Gothic" panose="020B0502020202020204" pitchFamily="34" charset="0"/>
              </a:rPr>
              <a:t> via Public Portal</a:t>
            </a:r>
          </a:p>
        </p:txBody>
      </p:sp>
    </p:spTree>
    <p:extLst>
      <p:ext uri="{BB962C8B-B14F-4D97-AF65-F5344CB8AC3E}">
        <p14:creationId xmlns:p14="http://schemas.microsoft.com/office/powerpoint/2010/main" val="1427921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lowchart: Process 9"/>
          <p:cNvSpPr/>
          <p:nvPr/>
        </p:nvSpPr>
        <p:spPr>
          <a:xfrm>
            <a:off x="528125" y="4284140"/>
            <a:ext cx="2384611" cy="2211297"/>
          </a:xfrm>
          <a:prstGeom prst="flowChartProcess">
            <a:avLst/>
          </a:prstGeom>
          <a:noFill/>
          <a:ln>
            <a:no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 name="TextBox 4"/>
          <p:cNvSpPr txBox="1"/>
          <p:nvPr/>
        </p:nvSpPr>
        <p:spPr>
          <a:xfrm>
            <a:off x="161996" y="165264"/>
            <a:ext cx="9309550" cy="584775"/>
          </a:xfrm>
          <a:prstGeom prst="rect">
            <a:avLst/>
          </a:prstGeom>
          <a:noFill/>
        </p:spPr>
        <p:txBody>
          <a:bodyPr wrap="square" rtlCol="0">
            <a:spAutoFit/>
          </a:bodyPr>
          <a:lstStyle/>
          <a:p>
            <a:r>
              <a:rPr lang="en-US" altLang="zh-TW" sz="3200" dirty="0" smtClean="0">
                <a:solidFill>
                  <a:schemeClr val="tx1">
                    <a:lumMod val="65000"/>
                    <a:lumOff val="35000"/>
                  </a:schemeClr>
                </a:solidFill>
                <a:latin typeface="Century Gothic" panose="020B0502020202020204" pitchFamily="34" charset="0"/>
              </a:rPr>
              <a:t>Schematic Mapping </a:t>
            </a:r>
            <a:r>
              <a:rPr lang="en-US" altLang="zh-HK" sz="3200" dirty="0" smtClean="0">
                <a:solidFill>
                  <a:schemeClr val="tx1">
                    <a:lumMod val="65000"/>
                    <a:lumOff val="35000"/>
                  </a:schemeClr>
                </a:solidFill>
                <a:latin typeface="Century Gothic" panose="020B0502020202020204" pitchFamily="34" charset="0"/>
              </a:rPr>
              <a:t>– </a:t>
            </a:r>
            <a:r>
              <a:rPr lang="en-US" altLang="zh-HK" sz="1600" dirty="0" smtClean="0">
                <a:solidFill>
                  <a:schemeClr val="tx1">
                    <a:lumMod val="65000"/>
                    <a:lumOff val="35000"/>
                  </a:schemeClr>
                </a:solidFill>
                <a:latin typeface="Century Gothic" panose="020B0502020202020204" pitchFamily="34" charset="0"/>
              </a:rPr>
              <a:t>Projects &amp; Grants</a:t>
            </a:r>
            <a:endParaRPr lang="en-US" altLang="zh-HK" sz="1600" dirty="0">
              <a:solidFill>
                <a:schemeClr val="tx1">
                  <a:lumMod val="65000"/>
                  <a:lumOff val="35000"/>
                </a:schemeClr>
              </a:solidFill>
              <a:latin typeface="KaiTi" panose="02010609060101010101" pitchFamily="49" charset="-122"/>
              <a:ea typeface="KaiTi" panose="02010609060101010101" pitchFamily="49" charset="-122"/>
            </a:endParaRPr>
          </a:p>
        </p:txBody>
      </p:sp>
      <p:pic>
        <p:nvPicPr>
          <p:cNvPr id="15"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5658" y="1086205"/>
            <a:ext cx="909600" cy="829868"/>
          </a:xfrm>
        </p:spPr>
      </p:pic>
      <p:sp>
        <p:nvSpPr>
          <p:cNvPr id="16" name="Rectangle 15"/>
          <p:cNvSpPr/>
          <p:nvPr/>
        </p:nvSpPr>
        <p:spPr>
          <a:xfrm>
            <a:off x="214250" y="2008982"/>
            <a:ext cx="3277890" cy="1938992"/>
          </a:xfrm>
          <a:prstGeom prst="rect">
            <a:avLst/>
          </a:prstGeom>
          <a:ln>
            <a:solidFill>
              <a:schemeClr val="accent3"/>
            </a:solidFill>
            <a:prstDash val="sysDot"/>
          </a:ln>
        </p:spPr>
        <p:txBody>
          <a:bodyPr wrap="square">
            <a:spAutoFit/>
          </a:bodyPr>
          <a:lstStyle/>
          <a:p>
            <a:pPr marL="171450" lvl="0" indent="-171450">
              <a:lnSpc>
                <a:spcPts val="1400"/>
              </a:lnSpc>
              <a:spcBef>
                <a:spcPts val="600"/>
              </a:spcBef>
              <a:buFont typeface="Arial" panose="020B0604020202020204" pitchFamily="34" charset="0"/>
              <a:buChar char="•"/>
              <a:defRPr/>
            </a:pPr>
            <a:r>
              <a:rPr lang="en-US" altLang="zh-TW" sz="1200" dirty="0" smtClean="0">
                <a:solidFill>
                  <a:schemeClr val="accent5">
                    <a:lumMod val="50000"/>
                  </a:schemeClr>
                </a:solidFill>
                <a:latin typeface="+mj-lt"/>
                <a:sym typeface="Wingdings" panose="05000000000000000000" pitchFamily="2" charset="2"/>
              </a:rPr>
              <a:t>Based upon</a:t>
            </a:r>
            <a:r>
              <a:rPr lang="en-US" sz="1200" dirty="0" smtClean="0">
                <a:solidFill>
                  <a:schemeClr val="accent5">
                    <a:lumMod val="50000"/>
                  </a:schemeClr>
                </a:solidFill>
                <a:latin typeface="+mj-lt"/>
                <a:sym typeface="Wingdings" panose="05000000000000000000" pitchFamily="2" charset="2"/>
              </a:rPr>
              <a:t> requirements raised by Research Office (RO)</a:t>
            </a:r>
          </a:p>
          <a:p>
            <a:pPr marL="171450" lvl="0" indent="-171450">
              <a:lnSpc>
                <a:spcPts val="1400"/>
              </a:lnSpc>
              <a:spcBef>
                <a:spcPts val="600"/>
              </a:spcBef>
              <a:buFont typeface="Arial" panose="020B0604020202020204" pitchFamily="34" charset="0"/>
              <a:buChar char="•"/>
              <a:defRPr/>
            </a:pPr>
            <a:r>
              <a:rPr lang="en-US" sz="1200" dirty="0" smtClean="0">
                <a:solidFill>
                  <a:schemeClr val="accent5">
                    <a:lumMod val="50000"/>
                  </a:schemeClr>
                </a:solidFill>
                <a:latin typeface="+mj-lt"/>
                <a:sym typeface="Wingdings" panose="05000000000000000000" pitchFamily="2" charset="2"/>
              </a:rPr>
              <a:t>Each Function &amp; Feature tied up with a specific routine performed by RO  / as reporting fields (CDCF / UAA) </a:t>
            </a:r>
          </a:p>
          <a:p>
            <a:pPr marL="171450" lvl="0" indent="-171450">
              <a:lnSpc>
                <a:spcPts val="1400"/>
              </a:lnSpc>
              <a:spcBef>
                <a:spcPts val="600"/>
              </a:spcBef>
              <a:buFont typeface="Arial" panose="020B0604020202020204" pitchFamily="34" charset="0"/>
              <a:buChar char="•"/>
              <a:defRPr/>
            </a:pPr>
            <a:r>
              <a:rPr lang="en-US" sz="1200" dirty="0" smtClean="0">
                <a:solidFill>
                  <a:schemeClr val="accent5">
                    <a:lumMod val="50000"/>
                  </a:schemeClr>
                </a:solidFill>
                <a:latin typeface="+mj-lt"/>
              </a:rPr>
              <a:t>Highly Manual System, with fields were manually controlled by RO staff, not dependent on / related to other embedded features</a:t>
            </a:r>
          </a:p>
          <a:p>
            <a:pPr marL="171450" lvl="0" indent="-171450">
              <a:lnSpc>
                <a:spcPts val="1400"/>
              </a:lnSpc>
              <a:spcBef>
                <a:spcPts val="600"/>
              </a:spcBef>
              <a:buFont typeface="Arial" panose="020B0604020202020204" pitchFamily="34" charset="0"/>
              <a:buChar char="•"/>
              <a:defRPr/>
            </a:pPr>
            <a:r>
              <a:rPr lang="en-US" sz="1200" dirty="0" smtClean="0">
                <a:solidFill>
                  <a:schemeClr val="accent5">
                    <a:lumMod val="50000"/>
                  </a:schemeClr>
                </a:solidFill>
                <a:latin typeface="+mj-lt"/>
              </a:rPr>
              <a:t>Both system &amp; data were restricted within RO</a:t>
            </a:r>
            <a:endParaRPr lang="en-US" sz="1200" dirty="0">
              <a:solidFill>
                <a:schemeClr val="accent5">
                  <a:lumMod val="50000"/>
                </a:schemeClr>
              </a:solidFill>
              <a:latin typeface="+mj-lt"/>
            </a:endParaRPr>
          </a:p>
        </p:txBody>
      </p:sp>
      <p:pic>
        <p:nvPicPr>
          <p:cNvPr id="20" name="Picture 19"/>
          <p:cNvPicPr/>
          <p:nvPr/>
        </p:nvPicPr>
        <p:blipFill>
          <a:blip r:embed="rId3"/>
          <a:stretch>
            <a:fillRect/>
          </a:stretch>
        </p:blipFill>
        <p:spPr>
          <a:xfrm>
            <a:off x="3709367" y="1209672"/>
            <a:ext cx="8410916" cy="55817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2" name="Group 1"/>
          <p:cNvGrpSpPr/>
          <p:nvPr/>
        </p:nvGrpSpPr>
        <p:grpSpPr>
          <a:xfrm>
            <a:off x="10752588" y="182682"/>
            <a:ext cx="1006553" cy="846409"/>
            <a:chOff x="10752588" y="182682"/>
            <a:chExt cx="1006553" cy="846409"/>
          </a:xfrm>
        </p:grpSpPr>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2732" y="182682"/>
              <a:ext cx="846409" cy="846409"/>
            </a:xfrm>
            <a:prstGeom prst="rect">
              <a:avLst/>
            </a:prstGeom>
            <a:solidFill>
              <a:schemeClr val="bg1"/>
            </a:solidFill>
          </p:spPr>
        </p:pic>
        <mc:AlternateContent xmlns:mc="http://schemas.openxmlformats.org/markup-compatibility/2006" xmlns:a14="http://schemas.microsoft.com/office/drawing/2010/main">
          <mc:Choice Requires="a14">
            <p:sp>
              <p:nvSpPr>
                <p:cNvPr id="12" name="TextBox 11"/>
                <p:cNvSpPr txBox="1"/>
                <p:nvPr/>
              </p:nvSpPr>
              <p:spPr>
                <a:xfrm>
                  <a:off x="10752588" y="547363"/>
                  <a:ext cx="794974"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bg1"/>
                            </a:solidFill>
                            <a:latin typeface="Cambria Math" panose="02040503050406030204" pitchFamily="18" charset="0"/>
                          </a:rPr>
                          <m:t>$</m:t>
                        </m:r>
                      </m:oMath>
                    </m:oMathPara>
                  </a14:m>
                  <a:endParaRPr lang="en-US" sz="1600" dirty="0">
                    <a:solidFill>
                      <a:schemeClr val="bg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0752588" y="547363"/>
                  <a:ext cx="794974" cy="246221"/>
                </a:xfrm>
                <a:prstGeom prst="rect">
                  <a:avLst/>
                </a:prstGeom>
                <a:blipFill>
                  <a:blip r:embed="rId6"/>
                  <a:stretch>
                    <a:fillRect t="-5000" b="-20000"/>
                  </a:stretch>
                </a:blipFill>
              </p:spPr>
              <p:txBody>
                <a:bodyPr/>
                <a:lstStyle/>
                <a:p>
                  <a:r>
                    <a:rPr lang="en-US">
                      <a:noFill/>
                    </a:rPr>
                    <a:t> </a:t>
                  </a:r>
                </a:p>
              </p:txBody>
            </p:sp>
          </mc:Fallback>
        </mc:AlternateContent>
      </p:grpSp>
      <p:sp>
        <p:nvSpPr>
          <p:cNvPr id="13" name="Rectangle 12"/>
          <p:cNvSpPr/>
          <p:nvPr/>
        </p:nvSpPr>
        <p:spPr>
          <a:xfrm>
            <a:off x="1240292" y="1372398"/>
            <a:ext cx="2350003" cy="543675"/>
          </a:xfrm>
          <a:prstGeom prst="rect">
            <a:avLst/>
          </a:prstGeom>
        </p:spPr>
        <p:txBody>
          <a:bodyPr wrap="square">
            <a:spAutoFit/>
          </a:bodyPr>
          <a:lstStyle/>
          <a:p>
            <a:pPr algn="ctr">
              <a:lnSpc>
                <a:spcPts val="1800"/>
              </a:lnSpc>
            </a:pPr>
            <a:r>
              <a:rPr lang="en-US" sz="1400" b="1" dirty="0" smtClean="0">
                <a:solidFill>
                  <a:schemeClr val="tx1">
                    <a:lumMod val="75000"/>
                    <a:lumOff val="25000"/>
                  </a:schemeClr>
                </a:solidFill>
                <a:latin typeface="Calibri Light" panose="020F0302020204030204" pitchFamily="34" charset="0"/>
                <a:cs typeface="Calibri Light" panose="020F0302020204030204" pitchFamily="34" charset="0"/>
              </a:rPr>
              <a:t>Project Management System (PMS)</a:t>
            </a:r>
          </a:p>
        </p:txBody>
      </p:sp>
    </p:spTree>
    <p:extLst>
      <p:ext uri="{BB962C8B-B14F-4D97-AF65-F5344CB8AC3E}">
        <p14:creationId xmlns:p14="http://schemas.microsoft.com/office/powerpoint/2010/main" val="615130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665" y="244260"/>
            <a:ext cx="9309550" cy="584775"/>
          </a:xfrm>
          <a:prstGeom prst="rect">
            <a:avLst/>
          </a:prstGeom>
          <a:noFill/>
        </p:spPr>
        <p:txBody>
          <a:bodyPr wrap="square" rtlCol="0">
            <a:spAutoFit/>
          </a:bodyPr>
          <a:lstStyle/>
          <a:p>
            <a:r>
              <a:rPr lang="en-US" altLang="zh-TW" sz="3200" dirty="0" smtClean="0">
                <a:solidFill>
                  <a:schemeClr val="tx1">
                    <a:lumMod val="65000"/>
                    <a:lumOff val="35000"/>
                  </a:schemeClr>
                </a:solidFill>
                <a:latin typeface="Century Gothic" panose="020B0502020202020204" pitchFamily="34" charset="0"/>
              </a:rPr>
              <a:t>Schematic Mapping </a:t>
            </a:r>
            <a:r>
              <a:rPr lang="en-US" altLang="zh-HK" sz="3200" dirty="0" smtClean="0">
                <a:solidFill>
                  <a:schemeClr val="tx1">
                    <a:lumMod val="65000"/>
                    <a:lumOff val="35000"/>
                  </a:schemeClr>
                </a:solidFill>
                <a:latin typeface="Century Gothic" panose="020B0502020202020204" pitchFamily="34" charset="0"/>
              </a:rPr>
              <a:t>– </a:t>
            </a:r>
            <a:r>
              <a:rPr lang="en-US" altLang="zh-HK" sz="1600" dirty="0" smtClean="0">
                <a:solidFill>
                  <a:schemeClr val="tx1">
                    <a:lumMod val="65000"/>
                    <a:lumOff val="35000"/>
                  </a:schemeClr>
                </a:solidFill>
                <a:latin typeface="Century Gothic" panose="020B0502020202020204" pitchFamily="34" charset="0"/>
              </a:rPr>
              <a:t>Projects &amp; Grants</a:t>
            </a:r>
            <a:endParaRPr lang="en-US" altLang="zh-HK" sz="1600" dirty="0">
              <a:solidFill>
                <a:schemeClr val="tx1">
                  <a:lumMod val="65000"/>
                  <a:lumOff val="35000"/>
                </a:schemeClr>
              </a:solidFill>
              <a:latin typeface="KaiTi" panose="02010609060101010101" pitchFamily="49" charset="-122"/>
              <a:ea typeface="KaiTi" panose="02010609060101010101" pitchFamily="49" charset="-122"/>
            </a:endParaRPr>
          </a:p>
        </p:txBody>
      </p:sp>
      <p:grpSp>
        <p:nvGrpSpPr>
          <p:cNvPr id="16" name="Group 15"/>
          <p:cNvGrpSpPr/>
          <p:nvPr/>
        </p:nvGrpSpPr>
        <p:grpSpPr>
          <a:xfrm>
            <a:off x="10212657" y="161336"/>
            <a:ext cx="1006553" cy="846409"/>
            <a:chOff x="10752588" y="182682"/>
            <a:chExt cx="1006553" cy="846409"/>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2732" y="182682"/>
              <a:ext cx="846409" cy="846409"/>
            </a:xfrm>
            <a:prstGeom prst="rect">
              <a:avLst/>
            </a:prstGeom>
            <a:solidFill>
              <a:schemeClr val="bg1"/>
            </a:solidFill>
          </p:spPr>
        </p:pic>
        <mc:AlternateContent xmlns:mc="http://schemas.openxmlformats.org/markup-compatibility/2006" xmlns:a14="http://schemas.microsoft.com/office/drawing/2010/main">
          <mc:Choice Requires="a14">
            <p:sp>
              <p:nvSpPr>
                <p:cNvPr id="21" name="TextBox 20"/>
                <p:cNvSpPr txBox="1"/>
                <p:nvPr/>
              </p:nvSpPr>
              <p:spPr>
                <a:xfrm>
                  <a:off x="10752588" y="547363"/>
                  <a:ext cx="794974"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bg1"/>
                            </a:solidFill>
                            <a:latin typeface="Cambria Math" panose="02040503050406030204" pitchFamily="18" charset="0"/>
                          </a:rPr>
                          <m:t>$</m:t>
                        </m:r>
                      </m:oMath>
                    </m:oMathPara>
                  </a14:m>
                  <a:endParaRPr lang="en-US" sz="1600" dirty="0">
                    <a:solidFill>
                      <a:schemeClr val="bg1"/>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0752588" y="547363"/>
                  <a:ext cx="794974" cy="246221"/>
                </a:xfrm>
                <a:prstGeom prst="rect">
                  <a:avLst/>
                </a:prstGeom>
                <a:blipFill>
                  <a:blip r:embed="rId3"/>
                  <a:stretch>
                    <a:fillRect t="-2439" b="-19512"/>
                  </a:stretch>
                </a:blipFill>
              </p:spPr>
              <p:txBody>
                <a:bodyPr/>
                <a:lstStyle/>
                <a:p>
                  <a:r>
                    <a:rPr lang="en-US">
                      <a:noFill/>
                    </a:rPr>
                    <a:t> </a:t>
                  </a:r>
                </a:p>
              </p:txBody>
            </p:sp>
          </mc:Fallback>
        </mc:AlternateContent>
      </p:grpSp>
      <p:sp>
        <p:nvSpPr>
          <p:cNvPr id="32" name="Rectangle 31"/>
          <p:cNvSpPr/>
          <p:nvPr/>
        </p:nvSpPr>
        <p:spPr>
          <a:xfrm>
            <a:off x="178635" y="1805670"/>
            <a:ext cx="3420201" cy="276999"/>
          </a:xfrm>
          <a:prstGeom prst="rect">
            <a:avLst/>
          </a:prstGeom>
        </p:spPr>
        <p:txBody>
          <a:bodyPr wrap="square">
            <a:spAutoFit/>
          </a:bodyPr>
          <a:lstStyle/>
          <a:p>
            <a:r>
              <a:rPr lang="en-US" sz="1200" b="1" dirty="0" smtClean="0">
                <a:solidFill>
                  <a:srgbClr val="004FEE"/>
                </a:solidFill>
                <a:latin typeface="Century Gothic" panose="020B0502020202020204" pitchFamily="34" charset="0"/>
              </a:rPr>
              <a:t>Data Fields in Project Management Context</a:t>
            </a:r>
            <a:endParaRPr lang="en-US" sz="1200" b="1" dirty="0">
              <a:solidFill>
                <a:srgbClr val="004FEE"/>
              </a:solidFill>
              <a:latin typeface="Century Gothic" panose="020B0502020202020204" pitchFamily="34" charset="0"/>
            </a:endParaRPr>
          </a:p>
        </p:txBody>
      </p:sp>
      <p:sp>
        <p:nvSpPr>
          <p:cNvPr id="34" name="Rectangle 33"/>
          <p:cNvSpPr/>
          <p:nvPr/>
        </p:nvSpPr>
        <p:spPr>
          <a:xfrm>
            <a:off x="336538" y="3000362"/>
            <a:ext cx="3262298" cy="892552"/>
          </a:xfrm>
          <a:prstGeom prst="rect">
            <a:avLst/>
          </a:prstGeom>
        </p:spPr>
        <p:txBody>
          <a:bodyPr wrap="square">
            <a:spAutoFit/>
          </a:bodyPr>
          <a:lstStyle/>
          <a:p>
            <a:pPr fontAlgn="base"/>
            <a:r>
              <a:rPr lang="en-US" sz="1200" b="1" dirty="0" smtClean="0">
                <a:solidFill>
                  <a:srgbClr val="111481"/>
                </a:solidFill>
                <a:latin typeface="Century Gothic" panose="020B0502020202020204" pitchFamily="34" charset="0"/>
              </a:rPr>
              <a:t>Project Lifecycle </a:t>
            </a:r>
            <a:endParaRPr lang="en-US" sz="1200" dirty="0" smtClean="0">
              <a:solidFill>
                <a:srgbClr val="111481"/>
              </a:solidFill>
              <a:latin typeface="Century Gothic" panose="020B0502020202020204" pitchFamily="34" charset="0"/>
            </a:endParaRP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Awarded Date</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Expected Start / End Date </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Actual </a:t>
            </a:r>
            <a:r>
              <a:rPr lang="en-US" sz="1000" dirty="0">
                <a:solidFill>
                  <a:srgbClr val="111481"/>
                </a:solidFill>
                <a:latin typeface="Courier New" panose="02070309020205020404" pitchFamily="49" charset="0"/>
                <a:cs typeface="Courier New" panose="02070309020205020404" pitchFamily="49" charset="0"/>
              </a:rPr>
              <a:t>Start / End </a:t>
            </a:r>
            <a:r>
              <a:rPr lang="en-US" sz="1000" dirty="0" smtClean="0">
                <a:solidFill>
                  <a:srgbClr val="111481"/>
                </a:solidFill>
                <a:latin typeface="Courier New" panose="02070309020205020404" pitchFamily="49" charset="0"/>
                <a:cs typeface="Courier New" panose="02070309020205020404" pitchFamily="49" charset="0"/>
              </a:rPr>
              <a:t>Date</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Delay</a:t>
            </a:r>
          </a:p>
        </p:txBody>
      </p:sp>
      <p:sp>
        <p:nvSpPr>
          <p:cNvPr id="37" name="Rectangle 36"/>
          <p:cNvSpPr/>
          <p:nvPr/>
        </p:nvSpPr>
        <p:spPr>
          <a:xfrm>
            <a:off x="290825" y="5105001"/>
            <a:ext cx="1913603" cy="430887"/>
          </a:xfrm>
          <a:prstGeom prst="rect">
            <a:avLst/>
          </a:prstGeom>
        </p:spPr>
        <p:txBody>
          <a:bodyPr wrap="square">
            <a:spAutoFit/>
          </a:bodyPr>
          <a:lstStyle/>
          <a:p>
            <a:pPr fontAlgn="base"/>
            <a:r>
              <a:rPr lang="en-US" sz="1200" b="1" dirty="0" smtClean="0">
                <a:solidFill>
                  <a:srgbClr val="111481"/>
                </a:solidFill>
                <a:latin typeface="Century Gothic" panose="020B0502020202020204" pitchFamily="34" charset="0"/>
              </a:rPr>
              <a:t>Daily Operation</a:t>
            </a:r>
            <a:endParaRPr lang="en-US" sz="1200" dirty="0" smtClean="0">
              <a:solidFill>
                <a:srgbClr val="111481"/>
              </a:solidFill>
              <a:latin typeface="Century Gothic" panose="020B0502020202020204" pitchFamily="34" charset="0"/>
            </a:endParaRP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Facet/Groups</a:t>
            </a:r>
            <a:r>
              <a:rPr lang="en-US" sz="1000" dirty="0">
                <a:solidFill>
                  <a:srgbClr val="111481"/>
                </a:solidFill>
                <a:latin typeface="Courier New" panose="02070309020205020404" pitchFamily="49" charset="0"/>
                <a:cs typeface="Courier New" panose="02070309020205020404" pitchFamily="49" charset="0"/>
              </a:rPr>
              <a:t> </a:t>
            </a:r>
          </a:p>
        </p:txBody>
      </p:sp>
      <p:sp>
        <p:nvSpPr>
          <p:cNvPr id="38" name="Rectangle 37"/>
          <p:cNvSpPr/>
          <p:nvPr/>
        </p:nvSpPr>
        <p:spPr>
          <a:xfrm>
            <a:off x="252812" y="4816044"/>
            <a:ext cx="4949456" cy="276999"/>
          </a:xfrm>
          <a:prstGeom prst="rect">
            <a:avLst/>
          </a:prstGeom>
        </p:spPr>
        <p:txBody>
          <a:bodyPr wrap="square">
            <a:spAutoFit/>
          </a:bodyPr>
          <a:lstStyle/>
          <a:p>
            <a:r>
              <a:rPr lang="en-US" sz="1200" b="1" dirty="0" smtClean="0">
                <a:solidFill>
                  <a:srgbClr val="004FEE"/>
                </a:solidFill>
                <a:latin typeface="Century Gothic" panose="020B0502020202020204" pitchFamily="34" charset="0"/>
              </a:rPr>
              <a:t>How RO Colleagues Interact with Data</a:t>
            </a:r>
            <a:endParaRPr lang="en-US" sz="1200" b="1" dirty="0">
              <a:solidFill>
                <a:srgbClr val="004FEE"/>
              </a:solidFill>
              <a:latin typeface="Century Gothic" panose="020B0502020202020204" pitchFamily="34" charset="0"/>
            </a:endParaRPr>
          </a:p>
        </p:txBody>
      </p:sp>
      <p:sp>
        <p:nvSpPr>
          <p:cNvPr id="39" name="Rectangle 38"/>
          <p:cNvSpPr/>
          <p:nvPr/>
        </p:nvSpPr>
        <p:spPr>
          <a:xfrm>
            <a:off x="2580815" y="3364157"/>
            <a:ext cx="1677566" cy="261610"/>
          </a:xfrm>
          <a:prstGeom prst="rect">
            <a:avLst/>
          </a:prstGeom>
        </p:spPr>
        <p:txBody>
          <a:bodyPr wrap="square">
            <a:spAutoFit/>
          </a:bodyPr>
          <a:lstStyle/>
          <a:p>
            <a:pPr fontAlgn="base"/>
            <a:r>
              <a:rPr lang="en-US" sz="1100" b="1" dirty="0" smtClean="0">
                <a:solidFill>
                  <a:schemeClr val="accent6">
                    <a:lumMod val="50000"/>
                  </a:schemeClr>
                </a:solidFill>
                <a:latin typeface="+mj-lt"/>
              </a:rPr>
              <a:t>&gt; Project Status </a:t>
            </a:r>
            <a:endParaRPr lang="en-US" sz="1100" b="1" dirty="0">
              <a:solidFill>
                <a:schemeClr val="accent6">
                  <a:lumMod val="50000"/>
                </a:schemeClr>
              </a:solidFill>
              <a:latin typeface="+mj-lt"/>
            </a:endParaRPr>
          </a:p>
        </p:txBody>
      </p:sp>
      <p:grpSp>
        <p:nvGrpSpPr>
          <p:cNvPr id="57" name="Group 56"/>
          <p:cNvGrpSpPr/>
          <p:nvPr/>
        </p:nvGrpSpPr>
        <p:grpSpPr>
          <a:xfrm>
            <a:off x="336538" y="2098226"/>
            <a:ext cx="4791553" cy="769441"/>
            <a:chOff x="353956" y="2697324"/>
            <a:chExt cx="4791553" cy="769441"/>
          </a:xfrm>
        </p:grpSpPr>
        <p:sp>
          <p:nvSpPr>
            <p:cNvPr id="31" name="Rectangle 30"/>
            <p:cNvSpPr/>
            <p:nvPr/>
          </p:nvSpPr>
          <p:spPr>
            <a:xfrm>
              <a:off x="353956" y="2697324"/>
              <a:ext cx="4791553" cy="769441"/>
            </a:xfrm>
            <a:prstGeom prst="rect">
              <a:avLst/>
            </a:prstGeom>
          </p:spPr>
          <p:txBody>
            <a:bodyPr wrap="square">
              <a:spAutoFit/>
            </a:bodyPr>
            <a:lstStyle/>
            <a:p>
              <a:pPr fontAlgn="base"/>
              <a:r>
                <a:rPr lang="en-US" sz="1200" b="1" dirty="0" smtClean="0">
                  <a:solidFill>
                    <a:srgbClr val="111481"/>
                  </a:solidFill>
                  <a:latin typeface="Century Gothic" panose="020B0502020202020204" pitchFamily="34" charset="0"/>
                </a:rPr>
                <a:t>Funding</a:t>
              </a:r>
              <a:r>
                <a:rPr lang="en-US" sz="1200" dirty="0" smtClean="0">
                  <a:solidFill>
                    <a:srgbClr val="111481"/>
                  </a:solidFill>
                  <a:latin typeface="Century Gothic" panose="020B0502020202020204" pitchFamily="34" charset="0"/>
                </a:rPr>
                <a:t> </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Funding Bodies</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Funding Sources</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Funding Scheme</a:t>
              </a:r>
              <a:r>
                <a:rPr lang="en-US" sz="1000" dirty="0" smtClean="0">
                  <a:solidFill>
                    <a:srgbClr val="111481"/>
                  </a:solidFill>
                  <a:latin typeface="Century Gothic" panose="020B0502020202020204" pitchFamily="34" charset="0"/>
                </a:rPr>
                <a:t> </a:t>
              </a:r>
              <a:r>
                <a:rPr lang="en-US" sz="1200" dirty="0">
                  <a:solidFill>
                    <a:srgbClr val="111481"/>
                  </a:solidFill>
                  <a:latin typeface="Century Gothic" panose="020B0502020202020204" pitchFamily="34" charset="0"/>
                </a:rPr>
                <a:t> </a:t>
              </a:r>
            </a:p>
          </p:txBody>
        </p:sp>
        <p:sp>
          <p:nvSpPr>
            <p:cNvPr id="33" name="Rectangle 32"/>
            <p:cNvSpPr/>
            <p:nvPr/>
          </p:nvSpPr>
          <p:spPr>
            <a:xfrm>
              <a:off x="1869863" y="2946450"/>
              <a:ext cx="1950079" cy="430887"/>
            </a:xfrm>
            <a:prstGeom prst="rect">
              <a:avLst/>
            </a:prstGeom>
          </p:spPr>
          <p:txBody>
            <a:bodyPr wrap="square">
              <a:spAutoFit/>
            </a:bodyPr>
            <a:lstStyle/>
            <a:p>
              <a:pPr fontAlgn="base"/>
              <a:r>
                <a:rPr lang="en-US" sz="1100" b="1" dirty="0" smtClean="0">
                  <a:solidFill>
                    <a:schemeClr val="accent6">
                      <a:lumMod val="50000"/>
                    </a:schemeClr>
                  </a:solidFill>
                  <a:latin typeface="+mj-lt"/>
                </a:rPr>
                <a:t>&gt; Confidentiality </a:t>
              </a:r>
            </a:p>
            <a:p>
              <a:pPr fontAlgn="base"/>
              <a:r>
                <a:rPr lang="en-US" sz="1100" b="1" dirty="0" smtClean="0">
                  <a:solidFill>
                    <a:schemeClr val="accent6">
                      <a:lumMod val="50000"/>
                    </a:schemeClr>
                  </a:solidFill>
                  <a:latin typeface="+mj-lt"/>
                </a:rPr>
                <a:t>&gt; Public Display </a:t>
              </a:r>
              <a:endParaRPr lang="en-US" sz="1100" b="1" dirty="0">
                <a:solidFill>
                  <a:schemeClr val="accent6">
                    <a:lumMod val="50000"/>
                  </a:schemeClr>
                </a:solidFill>
                <a:latin typeface="+mj-lt"/>
              </a:endParaRPr>
            </a:p>
          </p:txBody>
        </p:sp>
        <p:cxnSp>
          <p:nvCxnSpPr>
            <p:cNvPr id="48" name="Straight Connector 47"/>
            <p:cNvCxnSpPr/>
            <p:nvPr/>
          </p:nvCxnSpPr>
          <p:spPr>
            <a:xfrm>
              <a:off x="1824833" y="2889852"/>
              <a:ext cx="0" cy="544084"/>
            </a:xfrm>
            <a:prstGeom prst="line">
              <a:avLst/>
            </a:prstGeom>
          </p:spPr>
          <p:style>
            <a:lnRef idx="1">
              <a:schemeClr val="accent3"/>
            </a:lnRef>
            <a:fillRef idx="0">
              <a:schemeClr val="accent3"/>
            </a:fillRef>
            <a:effectRef idx="0">
              <a:schemeClr val="accent3"/>
            </a:effectRef>
            <a:fontRef idx="minor">
              <a:schemeClr val="tx1"/>
            </a:fontRef>
          </p:style>
        </p:cxnSp>
      </p:grpSp>
      <p:grpSp>
        <p:nvGrpSpPr>
          <p:cNvPr id="24" name="Group 23"/>
          <p:cNvGrpSpPr/>
          <p:nvPr/>
        </p:nvGrpSpPr>
        <p:grpSpPr>
          <a:xfrm>
            <a:off x="217628" y="944128"/>
            <a:ext cx="4242090" cy="723184"/>
            <a:chOff x="2058659" y="1194297"/>
            <a:chExt cx="4242090" cy="723184"/>
          </a:xfrm>
        </p:grpSpPr>
        <p:grpSp>
          <p:nvGrpSpPr>
            <p:cNvPr id="4" name="Group 3"/>
            <p:cNvGrpSpPr/>
            <p:nvPr/>
          </p:nvGrpSpPr>
          <p:grpSpPr>
            <a:xfrm>
              <a:off x="2389617" y="1194297"/>
              <a:ext cx="3911132" cy="723184"/>
              <a:chOff x="2350329" y="1126032"/>
              <a:chExt cx="3911132" cy="723184"/>
            </a:xfrm>
          </p:grpSpPr>
          <p:sp>
            <p:nvSpPr>
              <p:cNvPr id="11" name="Rectangle 10"/>
              <p:cNvSpPr/>
              <p:nvPr/>
            </p:nvSpPr>
            <p:spPr>
              <a:xfrm>
                <a:off x="2350329" y="1126032"/>
                <a:ext cx="3911132" cy="461665"/>
              </a:xfrm>
              <a:prstGeom prst="rect">
                <a:avLst/>
              </a:prstGeom>
            </p:spPr>
            <p:txBody>
              <a:bodyPr wrap="square">
                <a:spAutoFit/>
              </a:bodyPr>
              <a:lstStyle/>
              <a:p>
                <a:pPr indent="-457200"/>
                <a:r>
                  <a:rPr lang="en-US" sz="2400" dirty="0" smtClean="0">
                    <a:solidFill>
                      <a:srgbClr val="222222"/>
                    </a:solidFill>
                  </a:rPr>
                  <a:t>Metadata | Operation </a:t>
                </a:r>
                <a:endParaRPr lang="en-US" sz="2400" b="1" dirty="0"/>
              </a:p>
            </p:txBody>
          </p:sp>
          <p:sp>
            <p:nvSpPr>
              <p:cNvPr id="14" name="Rectangle 13"/>
              <p:cNvSpPr/>
              <p:nvPr/>
            </p:nvSpPr>
            <p:spPr>
              <a:xfrm>
                <a:off x="2629162" y="1541439"/>
                <a:ext cx="2524223" cy="307777"/>
              </a:xfrm>
              <a:prstGeom prst="rect">
                <a:avLst/>
              </a:prstGeom>
            </p:spPr>
            <p:txBody>
              <a:bodyPr wrap="square">
                <a:spAutoFit/>
              </a:bodyPr>
              <a:lstStyle/>
              <a:p>
                <a:pPr fontAlgn="base"/>
                <a:r>
                  <a:rPr lang="en-US" sz="1400" dirty="0" smtClean="0">
                    <a:solidFill>
                      <a:srgbClr val="8A0000"/>
                    </a:solidFill>
                    <a:latin typeface="Century Gothic" panose="020B0502020202020204" pitchFamily="34" charset="0"/>
                  </a:rPr>
                  <a:t>Fall outside Library’s Remit</a:t>
                </a:r>
                <a:endParaRPr lang="en-US" sz="1400" dirty="0">
                  <a:solidFill>
                    <a:srgbClr val="8A0000"/>
                  </a:solidFill>
                  <a:latin typeface="Century Gothic" panose="020B0502020202020204" pitchFamily="34" charset="0"/>
                </a:endParaRPr>
              </a:p>
            </p:txBody>
          </p:sp>
        </p:grpSp>
        <p:cxnSp>
          <p:nvCxnSpPr>
            <p:cNvPr id="9" name="Straight Connector 8"/>
            <p:cNvCxnSpPr/>
            <p:nvPr/>
          </p:nvCxnSpPr>
          <p:spPr>
            <a:xfrm>
              <a:off x="2058659" y="1886662"/>
              <a:ext cx="3439923" cy="2165"/>
            </a:xfrm>
            <a:prstGeom prst="line">
              <a:avLst/>
            </a:prstGeom>
          </p:spPr>
          <p:style>
            <a:lnRef idx="1">
              <a:schemeClr val="accent3"/>
            </a:lnRef>
            <a:fillRef idx="0">
              <a:schemeClr val="accent3"/>
            </a:fillRef>
            <a:effectRef idx="0">
              <a:schemeClr val="accent3"/>
            </a:effectRef>
            <a:fontRef idx="minor">
              <a:schemeClr val="tx1"/>
            </a:fontRef>
          </p:style>
        </p:cxnSp>
        <p:cxnSp>
          <p:nvCxnSpPr>
            <p:cNvPr id="52" name="Straight Connector 51"/>
            <p:cNvCxnSpPr/>
            <p:nvPr/>
          </p:nvCxnSpPr>
          <p:spPr>
            <a:xfrm flipV="1">
              <a:off x="2062964" y="1266324"/>
              <a:ext cx="3479119" cy="2273"/>
            </a:xfrm>
            <a:prstGeom prst="line">
              <a:avLst/>
            </a:prstGeom>
          </p:spPr>
          <p:style>
            <a:lnRef idx="1">
              <a:schemeClr val="accent3"/>
            </a:lnRef>
            <a:fillRef idx="0">
              <a:schemeClr val="accent3"/>
            </a:fillRef>
            <a:effectRef idx="0">
              <a:schemeClr val="accent3"/>
            </a:effectRef>
            <a:fontRef idx="minor">
              <a:schemeClr val="tx1"/>
            </a:fontRef>
          </p:style>
        </p:cxnSp>
      </p:grpSp>
      <p:cxnSp>
        <p:nvCxnSpPr>
          <p:cNvPr id="54" name="Straight Connector 53"/>
          <p:cNvCxnSpPr/>
          <p:nvPr/>
        </p:nvCxnSpPr>
        <p:spPr>
          <a:xfrm flipH="1">
            <a:off x="3802524" y="2087998"/>
            <a:ext cx="1" cy="4379477"/>
          </a:xfrm>
          <a:prstGeom prst="line">
            <a:avLst/>
          </a:prstGeom>
        </p:spPr>
        <p:style>
          <a:lnRef idx="1">
            <a:schemeClr val="accent3"/>
          </a:lnRef>
          <a:fillRef idx="0">
            <a:schemeClr val="accent3"/>
          </a:fillRef>
          <a:effectRef idx="0">
            <a:schemeClr val="accent3"/>
          </a:effectRef>
          <a:fontRef idx="minor">
            <a:schemeClr val="tx1"/>
          </a:fontRef>
        </p:style>
      </p:cxnSp>
      <p:sp>
        <p:nvSpPr>
          <p:cNvPr id="55" name="Rectangle 54"/>
          <p:cNvSpPr/>
          <p:nvPr/>
        </p:nvSpPr>
        <p:spPr>
          <a:xfrm>
            <a:off x="290825" y="5668583"/>
            <a:ext cx="2185806" cy="923330"/>
          </a:xfrm>
          <a:prstGeom prst="rect">
            <a:avLst/>
          </a:prstGeom>
        </p:spPr>
        <p:txBody>
          <a:bodyPr wrap="square">
            <a:spAutoFit/>
          </a:bodyPr>
          <a:lstStyle/>
          <a:p>
            <a:pPr fontAlgn="base"/>
            <a:r>
              <a:rPr lang="en-US" sz="1200" b="1" dirty="0" smtClean="0">
                <a:solidFill>
                  <a:srgbClr val="111481"/>
                </a:solidFill>
                <a:latin typeface="Century Gothic" panose="020B0502020202020204" pitchFamily="34" charset="0"/>
              </a:rPr>
              <a:t>Reporting / Statistics</a:t>
            </a:r>
            <a:endParaRPr lang="en-US" sz="1200" dirty="0" smtClean="0">
              <a:solidFill>
                <a:srgbClr val="111481"/>
              </a:solidFill>
              <a:latin typeface="Century Gothic" panose="020B0502020202020204" pitchFamily="34" charset="0"/>
            </a:endParaRP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Types / Format</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Criteria</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Frequency</a:t>
            </a:r>
          </a:p>
          <a:p>
            <a:pPr fontAlgn="base"/>
            <a:endParaRPr lang="en-US" sz="1200" dirty="0">
              <a:solidFill>
                <a:srgbClr val="111481"/>
              </a:solidFill>
              <a:latin typeface="Century Gothic" panose="020B0502020202020204" pitchFamily="34" charset="0"/>
            </a:endParaRPr>
          </a:p>
        </p:txBody>
      </p:sp>
      <p:sp>
        <p:nvSpPr>
          <p:cNvPr id="56" name="Rectangle 55"/>
          <p:cNvSpPr/>
          <p:nvPr/>
        </p:nvSpPr>
        <p:spPr>
          <a:xfrm>
            <a:off x="4241469" y="1933060"/>
            <a:ext cx="6802747" cy="738664"/>
          </a:xfrm>
          <a:prstGeom prst="rect">
            <a:avLst/>
          </a:prstGeom>
          <a:ln>
            <a:noFill/>
          </a:ln>
        </p:spPr>
        <p:txBody>
          <a:bodyPr wrap="square">
            <a:spAutoFit/>
          </a:bodyPr>
          <a:lstStyle/>
          <a:p>
            <a:pPr marL="285750" indent="-285750">
              <a:buFont typeface="Wingdings" panose="05000000000000000000" pitchFamily="2" charset="2"/>
              <a:buChar char="Ø"/>
            </a:pPr>
            <a:r>
              <a:rPr lang="en-US" sz="1400" dirty="0" smtClean="0">
                <a:solidFill>
                  <a:srgbClr val="222222"/>
                </a:solidFill>
              </a:rPr>
              <a:t>Not field-to-field mapping </a:t>
            </a:r>
            <a:endParaRPr lang="en-US" sz="1400" dirty="0">
              <a:solidFill>
                <a:srgbClr val="222222"/>
              </a:solidFill>
            </a:endParaRPr>
          </a:p>
          <a:p>
            <a:pPr marL="285750" indent="-285750">
              <a:buFont typeface="Wingdings" panose="05000000000000000000" pitchFamily="2" charset="2"/>
              <a:buChar char="Ø"/>
            </a:pPr>
            <a:r>
              <a:rPr lang="en-US" sz="1400" dirty="0" smtClean="0">
                <a:solidFill>
                  <a:srgbClr val="222222"/>
                </a:solidFill>
              </a:rPr>
              <a:t>LIB to mediate the migration plan with RO</a:t>
            </a:r>
          </a:p>
          <a:p>
            <a:pPr marL="285750" indent="-285750">
              <a:buFont typeface="Wingdings" panose="05000000000000000000" pitchFamily="2" charset="2"/>
              <a:buChar char="Ø"/>
            </a:pPr>
            <a:r>
              <a:rPr lang="en-US" sz="1400" dirty="0">
                <a:solidFill>
                  <a:srgbClr val="222222"/>
                </a:solidFill>
              </a:rPr>
              <a:t>IT was involved to handle data migration across PMS and Lingnan Scholars </a:t>
            </a:r>
            <a:r>
              <a:rPr lang="en-US" sz="1400" dirty="0" smtClean="0">
                <a:solidFill>
                  <a:srgbClr val="222222"/>
                </a:solidFill>
              </a:rPr>
              <a:t>  </a:t>
            </a:r>
          </a:p>
        </p:txBody>
      </p:sp>
      <p:cxnSp>
        <p:nvCxnSpPr>
          <p:cNvPr id="58" name="Straight Connector 57"/>
          <p:cNvCxnSpPr/>
          <p:nvPr/>
        </p:nvCxnSpPr>
        <p:spPr>
          <a:xfrm>
            <a:off x="2563903" y="3200400"/>
            <a:ext cx="0" cy="690202"/>
          </a:xfrm>
          <a:prstGeom prst="line">
            <a:avLst/>
          </a:prstGeom>
        </p:spPr>
        <p:style>
          <a:lnRef idx="1">
            <a:schemeClr val="accent3"/>
          </a:lnRef>
          <a:fillRef idx="0">
            <a:schemeClr val="accent3"/>
          </a:fillRef>
          <a:effectRef idx="0">
            <a:schemeClr val="accent3"/>
          </a:effectRef>
          <a:fontRef idx="minor">
            <a:schemeClr val="tx1"/>
          </a:fontRef>
        </p:style>
      </p:cxnSp>
      <p:grpSp>
        <p:nvGrpSpPr>
          <p:cNvPr id="66" name="Group 65"/>
          <p:cNvGrpSpPr/>
          <p:nvPr/>
        </p:nvGrpSpPr>
        <p:grpSpPr>
          <a:xfrm>
            <a:off x="323405" y="3930540"/>
            <a:ext cx="4791553" cy="738664"/>
            <a:chOff x="340823" y="4494806"/>
            <a:chExt cx="4791553" cy="738664"/>
          </a:xfrm>
        </p:grpSpPr>
        <p:sp>
          <p:nvSpPr>
            <p:cNvPr id="35" name="Rectangle 34"/>
            <p:cNvSpPr/>
            <p:nvPr/>
          </p:nvSpPr>
          <p:spPr>
            <a:xfrm>
              <a:off x="340823" y="4494806"/>
              <a:ext cx="4791553" cy="738664"/>
            </a:xfrm>
            <a:prstGeom prst="rect">
              <a:avLst/>
            </a:prstGeom>
          </p:spPr>
          <p:txBody>
            <a:bodyPr wrap="square">
              <a:spAutoFit/>
            </a:bodyPr>
            <a:lstStyle/>
            <a:p>
              <a:pPr fontAlgn="base"/>
              <a:r>
                <a:rPr lang="en-US" sz="1200" b="1" dirty="0" smtClean="0">
                  <a:solidFill>
                    <a:srgbClr val="111481"/>
                  </a:solidFill>
                  <a:latin typeface="Century Gothic" panose="020B0502020202020204" pitchFamily="34" charset="0"/>
                </a:rPr>
                <a:t>Project Milestones</a:t>
              </a:r>
              <a:endParaRPr lang="en-US" sz="1200" dirty="0" smtClean="0">
                <a:solidFill>
                  <a:srgbClr val="111481"/>
                </a:solidFill>
                <a:latin typeface="Century Gothic" panose="020B0502020202020204" pitchFamily="34" charset="0"/>
              </a:endParaRP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Progress Report</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Completion Report</a:t>
              </a:r>
            </a:p>
            <a:p>
              <a:pPr marL="171450" indent="-171450" fontAlgn="base">
                <a:buFont typeface="Arial" panose="020B0604020202020204" pitchFamily="34" charset="0"/>
                <a:buChar char="•"/>
              </a:pPr>
              <a:r>
                <a:rPr lang="en-US" sz="1000" dirty="0" smtClean="0">
                  <a:solidFill>
                    <a:srgbClr val="111481"/>
                  </a:solidFill>
                  <a:latin typeface="Courier New" panose="02070309020205020404" pitchFamily="49" charset="0"/>
                  <a:cs typeface="Courier New" panose="02070309020205020404" pitchFamily="49" charset="0"/>
                </a:rPr>
                <a:t>Delay / Curtailed</a:t>
              </a:r>
            </a:p>
          </p:txBody>
        </p:sp>
        <p:sp>
          <p:nvSpPr>
            <p:cNvPr id="42" name="Rectangle 41"/>
            <p:cNvSpPr/>
            <p:nvPr/>
          </p:nvSpPr>
          <p:spPr>
            <a:xfrm>
              <a:off x="1978910" y="4716514"/>
              <a:ext cx="2380590" cy="430887"/>
            </a:xfrm>
            <a:prstGeom prst="rect">
              <a:avLst/>
            </a:prstGeom>
          </p:spPr>
          <p:txBody>
            <a:bodyPr wrap="square">
              <a:spAutoFit/>
            </a:bodyPr>
            <a:lstStyle/>
            <a:p>
              <a:pPr fontAlgn="base"/>
              <a:r>
                <a:rPr lang="en-US" sz="1100" b="1" dirty="0" smtClean="0">
                  <a:solidFill>
                    <a:schemeClr val="accent6">
                      <a:lumMod val="50000"/>
                    </a:schemeClr>
                  </a:solidFill>
                  <a:latin typeface="+mj-lt"/>
                </a:rPr>
                <a:t>&gt; Action Taken / Follow Up</a:t>
              </a:r>
            </a:p>
            <a:p>
              <a:pPr fontAlgn="base"/>
              <a:r>
                <a:rPr lang="en-US" sz="1100" b="1" dirty="0" smtClean="0">
                  <a:solidFill>
                    <a:schemeClr val="accent6">
                      <a:lumMod val="50000"/>
                    </a:schemeClr>
                  </a:solidFill>
                  <a:latin typeface="+mj-lt"/>
                </a:rPr>
                <a:t>&gt; Alert</a:t>
              </a:r>
              <a:endParaRPr lang="en-US" sz="1100" b="1" dirty="0">
                <a:solidFill>
                  <a:schemeClr val="accent6">
                    <a:lumMod val="50000"/>
                  </a:schemeClr>
                </a:solidFill>
                <a:latin typeface="+mj-lt"/>
              </a:endParaRPr>
            </a:p>
          </p:txBody>
        </p:sp>
        <p:cxnSp>
          <p:nvCxnSpPr>
            <p:cNvPr id="60" name="Straight Connector 59"/>
            <p:cNvCxnSpPr/>
            <p:nvPr/>
          </p:nvCxnSpPr>
          <p:spPr>
            <a:xfrm flipH="1">
              <a:off x="1982011" y="4714925"/>
              <a:ext cx="399" cy="435754"/>
            </a:xfrm>
            <a:prstGeom prst="line">
              <a:avLst/>
            </a:prstGeom>
          </p:spPr>
          <p:style>
            <a:lnRef idx="1">
              <a:schemeClr val="accent3"/>
            </a:lnRef>
            <a:fillRef idx="0">
              <a:schemeClr val="accent3"/>
            </a:fillRef>
            <a:effectRef idx="0">
              <a:schemeClr val="accent3"/>
            </a:effectRef>
            <a:fontRef idx="minor">
              <a:schemeClr val="tx1"/>
            </a:fontRef>
          </p:style>
        </p:cxnSp>
      </p:grpSp>
      <p:grpSp>
        <p:nvGrpSpPr>
          <p:cNvPr id="3" name="Group 2"/>
          <p:cNvGrpSpPr/>
          <p:nvPr/>
        </p:nvGrpSpPr>
        <p:grpSpPr>
          <a:xfrm>
            <a:off x="4559012" y="3205608"/>
            <a:ext cx="7512339" cy="3131902"/>
            <a:chOff x="4559012" y="3205608"/>
            <a:chExt cx="7512339" cy="3131902"/>
          </a:xfrm>
        </p:grpSpPr>
        <p:sp>
          <p:nvSpPr>
            <p:cNvPr id="69" name="Rectangle 68"/>
            <p:cNvSpPr/>
            <p:nvPr/>
          </p:nvSpPr>
          <p:spPr>
            <a:xfrm>
              <a:off x="8120762" y="4113564"/>
              <a:ext cx="1738462" cy="307777"/>
            </a:xfrm>
            <a:prstGeom prst="rect">
              <a:avLst/>
            </a:prstGeom>
          </p:spPr>
          <p:txBody>
            <a:bodyPr wrap="square">
              <a:spAutoFit/>
            </a:bodyPr>
            <a:lstStyle/>
            <a:p>
              <a:r>
                <a:rPr lang="en-US" sz="1400" b="1" dirty="0" smtClean="0">
                  <a:solidFill>
                    <a:srgbClr val="8A0000"/>
                  </a:solidFill>
                  <a:latin typeface="Century Gothic" panose="020B0502020202020204" pitchFamily="34" charset="0"/>
                </a:rPr>
                <a:t>With RIMS </a:t>
              </a:r>
              <a:endParaRPr lang="en-US" sz="1400" b="1" dirty="0">
                <a:solidFill>
                  <a:srgbClr val="8A0000"/>
                </a:solidFill>
                <a:latin typeface="Century Gothic" panose="020B0502020202020204" pitchFamily="34" charset="0"/>
              </a:endParaRPr>
            </a:p>
          </p:txBody>
        </p:sp>
        <p:grpSp>
          <p:nvGrpSpPr>
            <p:cNvPr id="2" name="Group 1"/>
            <p:cNvGrpSpPr/>
            <p:nvPr/>
          </p:nvGrpSpPr>
          <p:grpSpPr>
            <a:xfrm>
              <a:off x="4559012" y="3205608"/>
              <a:ext cx="7512339" cy="3131902"/>
              <a:chOff x="4559012" y="3205608"/>
              <a:chExt cx="7512339" cy="3131902"/>
            </a:xfrm>
          </p:grpSpPr>
          <p:pic>
            <p:nvPicPr>
              <p:cNvPr id="63" name="Picture 6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59012" y="3244257"/>
                <a:ext cx="597283" cy="557607"/>
              </a:xfrm>
              <a:prstGeom prst="rect">
                <a:avLst/>
              </a:prstGeom>
            </p:spPr>
          </p:pic>
          <p:sp>
            <p:nvSpPr>
              <p:cNvPr id="64" name="Rectangle 63"/>
              <p:cNvSpPr/>
              <p:nvPr/>
            </p:nvSpPr>
            <p:spPr>
              <a:xfrm>
                <a:off x="4845165" y="4521788"/>
                <a:ext cx="3773479" cy="453907"/>
              </a:xfrm>
              <a:prstGeom prst="rect">
                <a:avLst/>
              </a:prstGeom>
            </p:spPr>
            <p:txBody>
              <a:bodyPr wrap="square">
                <a:spAutoFit/>
              </a:bodyPr>
              <a:lstStyle/>
              <a:p>
                <a:pPr marL="171450" indent="-171450" fontAlgn="base">
                  <a:lnSpc>
                    <a:spcPts val="1400"/>
                  </a:lnSpc>
                  <a:buFont typeface="Arial" panose="020B0604020202020204" pitchFamily="34" charset="0"/>
                  <a:buChar char="•"/>
                </a:pPr>
                <a:r>
                  <a:rPr lang="en-US" sz="1400" dirty="0" smtClean="0">
                    <a:solidFill>
                      <a:srgbClr val="111481"/>
                    </a:solidFill>
                    <a:latin typeface="+mj-lt"/>
                  </a:rPr>
                  <a:t>Not-so-satisfied with PMS </a:t>
                </a:r>
              </a:p>
              <a:p>
                <a:pPr fontAlgn="base">
                  <a:lnSpc>
                    <a:spcPts val="1400"/>
                  </a:lnSpc>
                </a:pPr>
                <a:r>
                  <a:rPr lang="en-US" sz="1400" dirty="0">
                    <a:solidFill>
                      <a:srgbClr val="111481"/>
                    </a:solidFill>
                    <a:latin typeface="+mj-lt"/>
                  </a:rPr>
                  <a:t> </a:t>
                </a:r>
                <a:r>
                  <a:rPr lang="en-US" sz="1400" dirty="0" smtClean="0">
                    <a:solidFill>
                      <a:srgbClr val="111481"/>
                    </a:solidFill>
                    <a:latin typeface="+mj-lt"/>
                  </a:rPr>
                  <a:t>   </a:t>
                </a:r>
                <a:r>
                  <a:rPr lang="en-US" sz="1100" i="1" dirty="0" smtClean="0">
                    <a:solidFill>
                      <a:srgbClr val="111481"/>
                    </a:solidFill>
                    <a:latin typeface="+mj-lt"/>
                  </a:rPr>
                  <a:t>(Continual Criticisms over IT services)  </a:t>
                </a:r>
                <a:r>
                  <a:rPr lang="en-US" sz="1400" i="1" dirty="0">
                    <a:solidFill>
                      <a:srgbClr val="111481"/>
                    </a:solidFill>
                    <a:latin typeface="+mj-lt"/>
                  </a:rPr>
                  <a:t> </a:t>
                </a:r>
              </a:p>
            </p:txBody>
          </p:sp>
          <p:sp>
            <p:nvSpPr>
              <p:cNvPr id="67" name="Rectangle 66"/>
              <p:cNvSpPr/>
              <p:nvPr/>
            </p:nvSpPr>
            <p:spPr>
              <a:xfrm>
                <a:off x="4845165" y="4113564"/>
                <a:ext cx="5462314" cy="307777"/>
              </a:xfrm>
              <a:prstGeom prst="rect">
                <a:avLst/>
              </a:prstGeom>
            </p:spPr>
            <p:txBody>
              <a:bodyPr wrap="square">
                <a:spAutoFit/>
              </a:bodyPr>
              <a:lstStyle/>
              <a:p>
                <a:r>
                  <a:rPr lang="en-US" sz="1400" b="1" dirty="0" smtClean="0">
                    <a:solidFill>
                      <a:srgbClr val="002060"/>
                    </a:solidFill>
                  </a:rPr>
                  <a:t>When having PMS (Legacy) </a:t>
                </a:r>
                <a:endParaRPr lang="en-US" sz="1400" b="1" dirty="0">
                  <a:solidFill>
                    <a:srgbClr val="002060"/>
                  </a:solidFill>
                </a:endParaRPr>
              </a:p>
            </p:txBody>
          </p:sp>
          <p:sp>
            <p:nvSpPr>
              <p:cNvPr id="68" name="Isosceles Triangle 67"/>
              <p:cNvSpPr/>
              <p:nvPr/>
            </p:nvSpPr>
            <p:spPr>
              <a:xfrm rot="16200000">
                <a:off x="4611136" y="4209409"/>
                <a:ext cx="264999" cy="158865"/>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0" name="Rectangle 69"/>
              <p:cNvSpPr/>
              <p:nvPr/>
            </p:nvSpPr>
            <p:spPr>
              <a:xfrm>
                <a:off x="8189344" y="4434308"/>
                <a:ext cx="3773479" cy="307777"/>
              </a:xfrm>
              <a:prstGeom prst="rect">
                <a:avLst/>
              </a:prstGeom>
            </p:spPr>
            <p:txBody>
              <a:bodyPr wrap="square">
                <a:spAutoFit/>
              </a:bodyPr>
              <a:lstStyle/>
              <a:p>
                <a:pPr marL="171450" indent="-171450" fontAlgn="base">
                  <a:buFont typeface="Arial" panose="020B0604020202020204" pitchFamily="34" charset="0"/>
                  <a:buChar char="•"/>
                </a:pPr>
                <a:r>
                  <a:rPr lang="en-US" sz="1400" dirty="0" smtClean="0">
                    <a:solidFill>
                      <a:srgbClr val="8A0000"/>
                    </a:solidFill>
                    <a:latin typeface="+mj-lt"/>
                  </a:rPr>
                  <a:t>Praised PMS  </a:t>
                </a:r>
                <a:r>
                  <a:rPr lang="en-US" sz="1400" i="1" dirty="0" smtClean="0">
                    <a:solidFill>
                      <a:srgbClr val="8A0000"/>
                    </a:solidFill>
                    <a:latin typeface="+mj-lt"/>
                  </a:rPr>
                  <a:t> </a:t>
                </a:r>
                <a:r>
                  <a:rPr lang="en-US" sz="1400" i="1" dirty="0">
                    <a:solidFill>
                      <a:srgbClr val="8A0000"/>
                    </a:solidFill>
                    <a:latin typeface="+mj-lt"/>
                  </a:rPr>
                  <a:t> </a:t>
                </a:r>
              </a:p>
            </p:txBody>
          </p:sp>
          <p:sp>
            <p:nvSpPr>
              <p:cNvPr id="71" name="Rectangle 70"/>
              <p:cNvSpPr/>
              <p:nvPr/>
            </p:nvSpPr>
            <p:spPr>
              <a:xfrm>
                <a:off x="4846960" y="5057808"/>
                <a:ext cx="3773479" cy="307777"/>
              </a:xfrm>
              <a:prstGeom prst="rect">
                <a:avLst/>
              </a:prstGeom>
            </p:spPr>
            <p:txBody>
              <a:bodyPr wrap="square">
                <a:spAutoFit/>
              </a:bodyPr>
              <a:lstStyle/>
              <a:p>
                <a:pPr marL="171450" indent="-171450" fontAlgn="base">
                  <a:buFont typeface="Arial" panose="020B0604020202020204" pitchFamily="34" charset="0"/>
                  <a:buChar char="•"/>
                </a:pPr>
                <a:r>
                  <a:rPr lang="en-US" sz="1400" dirty="0" smtClean="0">
                    <a:solidFill>
                      <a:srgbClr val="111481"/>
                    </a:solidFill>
                    <a:latin typeface="+mj-lt"/>
                  </a:rPr>
                  <a:t>Grievance against PMS’s Deficiencies</a:t>
                </a:r>
              </a:p>
            </p:txBody>
          </p:sp>
          <p:sp>
            <p:nvSpPr>
              <p:cNvPr id="72" name="Rectangle 71"/>
              <p:cNvSpPr/>
              <p:nvPr/>
            </p:nvSpPr>
            <p:spPr>
              <a:xfrm>
                <a:off x="4842612" y="5543542"/>
                <a:ext cx="3773479" cy="307777"/>
              </a:xfrm>
              <a:prstGeom prst="rect">
                <a:avLst/>
              </a:prstGeom>
            </p:spPr>
            <p:txBody>
              <a:bodyPr wrap="square">
                <a:spAutoFit/>
              </a:bodyPr>
              <a:lstStyle/>
              <a:p>
                <a:pPr marL="171450" indent="-171450" fontAlgn="base">
                  <a:buFont typeface="Arial" panose="020B0604020202020204" pitchFamily="34" charset="0"/>
                  <a:buChar char="•"/>
                </a:pPr>
                <a:r>
                  <a:rPr lang="en-US" sz="1400" dirty="0" smtClean="0">
                    <a:solidFill>
                      <a:srgbClr val="111481"/>
                    </a:solidFill>
                    <a:latin typeface="+mj-lt"/>
                  </a:rPr>
                  <a:t>One-Click Syndrome  </a:t>
                </a:r>
                <a:r>
                  <a:rPr lang="en-US" sz="1400" i="1" dirty="0" smtClean="0">
                    <a:solidFill>
                      <a:srgbClr val="111481"/>
                    </a:solidFill>
                    <a:latin typeface="+mj-lt"/>
                  </a:rPr>
                  <a:t> </a:t>
                </a:r>
                <a:r>
                  <a:rPr lang="en-US" sz="1400" i="1" dirty="0">
                    <a:solidFill>
                      <a:srgbClr val="111481"/>
                    </a:solidFill>
                    <a:latin typeface="+mj-lt"/>
                  </a:rPr>
                  <a:t> </a:t>
                </a:r>
              </a:p>
            </p:txBody>
          </p:sp>
          <p:sp>
            <p:nvSpPr>
              <p:cNvPr id="73" name="Rectangle 72"/>
              <p:cNvSpPr/>
              <p:nvPr/>
            </p:nvSpPr>
            <p:spPr>
              <a:xfrm>
                <a:off x="8189344" y="4935959"/>
                <a:ext cx="3623603" cy="523220"/>
              </a:xfrm>
              <a:prstGeom prst="rect">
                <a:avLst/>
              </a:prstGeom>
            </p:spPr>
            <p:txBody>
              <a:bodyPr wrap="square">
                <a:spAutoFit/>
              </a:bodyPr>
              <a:lstStyle/>
              <a:p>
                <a:pPr marL="171450" indent="-171450" fontAlgn="base">
                  <a:buFont typeface="Arial" panose="020B0604020202020204" pitchFamily="34" charset="0"/>
                  <a:buChar char="•"/>
                </a:pPr>
                <a:r>
                  <a:rPr lang="en-US" sz="1400" dirty="0" smtClean="0">
                    <a:solidFill>
                      <a:srgbClr val="8A0000"/>
                    </a:solidFill>
                    <a:latin typeface="+mj-lt"/>
                  </a:rPr>
                  <a:t>Expected to have “Identical” functions in Lingnan Scholars </a:t>
                </a:r>
                <a:endParaRPr lang="en-US" sz="1400" i="1" dirty="0">
                  <a:solidFill>
                    <a:srgbClr val="8A0000"/>
                  </a:solidFill>
                  <a:latin typeface="+mj-lt"/>
                </a:endParaRPr>
              </a:p>
            </p:txBody>
          </p:sp>
          <p:sp>
            <p:nvSpPr>
              <p:cNvPr id="74" name="Rectangle 73"/>
              <p:cNvSpPr/>
              <p:nvPr/>
            </p:nvSpPr>
            <p:spPr>
              <a:xfrm>
                <a:off x="8189345" y="5542125"/>
                <a:ext cx="3882006" cy="307777"/>
              </a:xfrm>
              <a:prstGeom prst="rect">
                <a:avLst/>
              </a:prstGeom>
            </p:spPr>
            <p:txBody>
              <a:bodyPr wrap="square">
                <a:spAutoFit/>
              </a:bodyPr>
              <a:lstStyle/>
              <a:p>
                <a:pPr marL="171450" indent="-171450" fontAlgn="base">
                  <a:buFont typeface="Arial" panose="020B0604020202020204" pitchFamily="34" charset="0"/>
                  <a:buChar char="•"/>
                </a:pPr>
                <a:r>
                  <a:rPr lang="en-US" sz="1400" dirty="0" smtClean="0">
                    <a:solidFill>
                      <a:srgbClr val="8A0000"/>
                    </a:solidFill>
                    <a:latin typeface="+mj-lt"/>
                  </a:rPr>
                  <a:t>Tasks involve 2 or more clicks – mean too much</a:t>
                </a:r>
                <a:endParaRPr lang="en-US" sz="1400" i="1" dirty="0">
                  <a:solidFill>
                    <a:srgbClr val="8A0000"/>
                  </a:solidFill>
                  <a:latin typeface="+mj-lt"/>
                </a:endParaRPr>
              </a:p>
            </p:txBody>
          </p:sp>
          <p:sp>
            <p:nvSpPr>
              <p:cNvPr id="75" name="Rectangle 74"/>
              <p:cNvSpPr/>
              <p:nvPr/>
            </p:nvSpPr>
            <p:spPr>
              <a:xfrm>
                <a:off x="4845164" y="6029733"/>
                <a:ext cx="3773479" cy="307777"/>
              </a:xfrm>
              <a:prstGeom prst="rect">
                <a:avLst/>
              </a:prstGeom>
            </p:spPr>
            <p:txBody>
              <a:bodyPr wrap="square">
                <a:spAutoFit/>
              </a:bodyPr>
              <a:lstStyle/>
              <a:p>
                <a:pPr marL="171450" indent="-171450" fontAlgn="base">
                  <a:buFont typeface="Arial" panose="020B0604020202020204" pitchFamily="34" charset="0"/>
                  <a:buChar char="•"/>
                </a:pPr>
                <a:r>
                  <a:rPr lang="en-US" sz="1400" dirty="0" smtClean="0">
                    <a:solidFill>
                      <a:srgbClr val="111481"/>
                    </a:solidFill>
                    <a:latin typeface="+mj-lt"/>
                  </a:rPr>
                  <a:t>un-FAIR	 </a:t>
                </a:r>
                <a:r>
                  <a:rPr lang="en-US" sz="1400" i="1" dirty="0" smtClean="0">
                    <a:solidFill>
                      <a:srgbClr val="111481"/>
                    </a:solidFill>
                    <a:latin typeface="+mj-lt"/>
                  </a:rPr>
                  <a:t> </a:t>
                </a:r>
                <a:r>
                  <a:rPr lang="en-US" sz="1400" i="1" dirty="0">
                    <a:solidFill>
                      <a:srgbClr val="111481"/>
                    </a:solidFill>
                    <a:latin typeface="+mj-lt"/>
                  </a:rPr>
                  <a:t> </a:t>
                </a:r>
              </a:p>
            </p:txBody>
          </p:sp>
          <p:sp>
            <p:nvSpPr>
              <p:cNvPr id="76" name="Rectangle 75"/>
              <p:cNvSpPr/>
              <p:nvPr/>
            </p:nvSpPr>
            <p:spPr>
              <a:xfrm>
                <a:off x="8189344" y="5996201"/>
                <a:ext cx="3773479" cy="307777"/>
              </a:xfrm>
              <a:prstGeom prst="rect">
                <a:avLst/>
              </a:prstGeom>
            </p:spPr>
            <p:txBody>
              <a:bodyPr wrap="square">
                <a:spAutoFit/>
              </a:bodyPr>
              <a:lstStyle/>
              <a:p>
                <a:pPr marL="171450" indent="-171450" fontAlgn="base">
                  <a:buFont typeface="Arial" panose="020B0604020202020204" pitchFamily="34" charset="0"/>
                  <a:buChar char="•"/>
                </a:pPr>
                <a:r>
                  <a:rPr lang="en-US" sz="1400" dirty="0" smtClean="0">
                    <a:solidFill>
                      <a:srgbClr val="8A0000"/>
                    </a:solidFill>
                    <a:latin typeface="+mj-lt"/>
                  </a:rPr>
                  <a:t>FAIR (all within RO ONLY) </a:t>
                </a:r>
                <a:r>
                  <a:rPr lang="en-US" sz="1400" i="1" dirty="0" smtClean="0">
                    <a:solidFill>
                      <a:srgbClr val="8A0000"/>
                    </a:solidFill>
                    <a:latin typeface="+mj-lt"/>
                  </a:rPr>
                  <a:t> &gt; </a:t>
                </a:r>
                <a:r>
                  <a:rPr lang="en-US" sz="1400" i="1" u="sng" dirty="0" smtClean="0">
                    <a:solidFill>
                      <a:srgbClr val="8A0000"/>
                    </a:solidFill>
                    <a:latin typeface="+mj-lt"/>
                  </a:rPr>
                  <a:t>Misconceptions</a:t>
                </a:r>
                <a:r>
                  <a:rPr lang="en-US" sz="1400" i="1" u="sng" dirty="0">
                    <a:solidFill>
                      <a:srgbClr val="8A0000"/>
                    </a:solidFill>
                    <a:latin typeface="+mj-lt"/>
                  </a:rPr>
                  <a:t> </a:t>
                </a:r>
              </a:p>
            </p:txBody>
          </p:sp>
          <p:sp>
            <p:nvSpPr>
              <p:cNvPr id="77" name="Isosceles Triangle 76"/>
              <p:cNvSpPr/>
              <p:nvPr/>
            </p:nvSpPr>
            <p:spPr>
              <a:xfrm rot="5400000">
                <a:off x="9152792" y="4168415"/>
                <a:ext cx="216142" cy="198075"/>
              </a:xfrm>
              <a:prstGeom prst="triangl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8A0000"/>
                  </a:solidFill>
                </a:endParaRPr>
              </a:p>
            </p:txBody>
          </p:sp>
          <p:sp>
            <p:nvSpPr>
              <p:cNvPr id="78" name="Rectangle 77"/>
              <p:cNvSpPr/>
              <p:nvPr/>
            </p:nvSpPr>
            <p:spPr>
              <a:xfrm>
                <a:off x="5096703" y="3205608"/>
                <a:ext cx="5332254" cy="369332"/>
              </a:xfrm>
              <a:prstGeom prst="rect">
                <a:avLst/>
              </a:prstGeom>
            </p:spPr>
            <p:txBody>
              <a:bodyPr wrap="square">
                <a:spAutoFit/>
              </a:bodyPr>
              <a:lstStyle/>
              <a:p>
                <a:pPr indent="-457200"/>
                <a:r>
                  <a:rPr lang="en-US" dirty="0" smtClean="0">
                    <a:solidFill>
                      <a:srgbClr val="222222"/>
                    </a:solidFill>
                    <a:latin typeface="Century Gothic" panose="020B0502020202020204" pitchFamily="34" charset="0"/>
                  </a:rPr>
                  <a:t>Migration and Integration Mysteries</a:t>
                </a:r>
                <a:endParaRPr lang="en-US" dirty="0">
                  <a:latin typeface="Century Gothic" panose="020B0502020202020204" pitchFamily="34" charset="0"/>
                </a:endParaRPr>
              </a:p>
            </p:txBody>
          </p:sp>
          <p:sp>
            <p:nvSpPr>
              <p:cNvPr id="79" name="Rectangle 78"/>
              <p:cNvSpPr/>
              <p:nvPr/>
            </p:nvSpPr>
            <p:spPr>
              <a:xfrm>
                <a:off x="6959287" y="3465841"/>
                <a:ext cx="2315707" cy="276999"/>
              </a:xfrm>
              <a:prstGeom prst="rect">
                <a:avLst/>
              </a:prstGeom>
            </p:spPr>
            <p:txBody>
              <a:bodyPr wrap="square">
                <a:spAutoFit/>
              </a:bodyPr>
              <a:lstStyle/>
              <a:p>
                <a:pPr indent="-457200"/>
                <a:r>
                  <a:rPr lang="en-US" sz="1200" dirty="0" smtClean="0">
                    <a:solidFill>
                      <a:srgbClr val="222222"/>
                    </a:solidFill>
                    <a:latin typeface="Century Gothic" panose="020B0502020202020204" pitchFamily="34" charset="0"/>
                  </a:rPr>
                  <a:t>Stakeholders Reaction (RO)</a:t>
                </a:r>
                <a:endParaRPr lang="en-US" sz="1200" dirty="0">
                  <a:latin typeface="Century Gothic" panose="020B0502020202020204" pitchFamily="34" charset="0"/>
                </a:endParaRPr>
              </a:p>
            </p:txBody>
          </p:sp>
        </p:grpSp>
      </p:grpSp>
      <p:cxnSp>
        <p:nvCxnSpPr>
          <p:cNvPr id="47" name="Straight Connector 46"/>
          <p:cNvCxnSpPr/>
          <p:nvPr/>
        </p:nvCxnSpPr>
        <p:spPr>
          <a:xfrm flipH="1">
            <a:off x="3842515" y="2772417"/>
            <a:ext cx="7954120" cy="10228"/>
          </a:xfrm>
          <a:prstGeom prst="line">
            <a:avLst/>
          </a:prstGeom>
        </p:spPr>
        <p:style>
          <a:lnRef idx="1">
            <a:schemeClr val="accent3"/>
          </a:lnRef>
          <a:fillRef idx="0">
            <a:schemeClr val="accent3"/>
          </a:fillRef>
          <a:effectRef idx="0">
            <a:schemeClr val="accent3"/>
          </a:effectRef>
          <a:fontRef idx="minor">
            <a:schemeClr val="tx1"/>
          </a:fontRef>
        </p:style>
      </p:cxnSp>
      <p:cxnSp>
        <p:nvCxnSpPr>
          <p:cNvPr id="51" name="Straight Connector 50"/>
          <p:cNvCxnSpPr/>
          <p:nvPr/>
        </p:nvCxnSpPr>
        <p:spPr>
          <a:xfrm flipH="1" flipV="1">
            <a:off x="85725" y="4669204"/>
            <a:ext cx="3716800" cy="46142"/>
          </a:xfrm>
          <a:prstGeom prst="line">
            <a:avLst/>
          </a:prstGeom>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773522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2131" y="265422"/>
            <a:ext cx="1075292" cy="1075292"/>
          </a:xfrm>
          <a:prstGeom prst="rect">
            <a:avLst/>
          </a:prstGeom>
        </p:spPr>
      </p:pic>
      <p:sp>
        <p:nvSpPr>
          <p:cNvPr id="59" name="Rectangle 58"/>
          <p:cNvSpPr/>
          <p:nvPr/>
        </p:nvSpPr>
        <p:spPr>
          <a:xfrm>
            <a:off x="7970912" y="1764170"/>
            <a:ext cx="3858499" cy="513973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58" name="Rectangle 57"/>
          <p:cNvSpPr/>
          <p:nvPr/>
        </p:nvSpPr>
        <p:spPr>
          <a:xfrm>
            <a:off x="4102888" y="1764870"/>
            <a:ext cx="3858499" cy="509313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4" name="Rectangle 3"/>
          <p:cNvSpPr/>
          <p:nvPr/>
        </p:nvSpPr>
        <p:spPr>
          <a:xfrm>
            <a:off x="276791" y="1787241"/>
            <a:ext cx="3858499" cy="507075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0" name="Rectangle 9"/>
          <p:cNvSpPr/>
          <p:nvPr/>
        </p:nvSpPr>
        <p:spPr>
          <a:xfrm>
            <a:off x="580437" y="2269258"/>
            <a:ext cx="4791553" cy="276999"/>
          </a:xfrm>
          <a:prstGeom prst="rect">
            <a:avLst/>
          </a:prstGeom>
        </p:spPr>
        <p:txBody>
          <a:bodyPr wrap="square">
            <a:spAutoFit/>
          </a:bodyPr>
          <a:lstStyle/>
          <a:p>
            <a:pPr marL="171450" indent="-171450" fontAlgn="base">
              <a:buFont typeface="Arial" panose="020B0604020202020204" pitchFamily="34" charset="0"/>
              <a:buChar char="•"/>
            </a:pPr>
            <a:endParaRPr lang="en-US" sz="1200" dirty="0">
              <a:solidFill>
                <a:srgbClr val="111481"/>
              </a:solidFill>
              <a:latin typeface="Century Gothic" panose="020B0502020202020204" pitchFamily="34" charset="0"/>
            </a:endParaRPr>
          </a:p>
        </p:txBody>
      </p:sp>
      <p:sp>
        <p:nvSpPr>
          <p:cNvPr id="11" name="Rectangle 10"/>
          <p:cNvSpPr/>
          <p:nvPr/>
        </p:nvSpPr>
        <p:spPr>
          <a:xfrm>
            <a:off x="313056" y="1959517"/>
            <a:ext cx="2283485" cy="369332"/>
          </a:xfrm>
          <a:prstGeom prst="rect">
            <a:avLst/>
          </a:prstGeom>
        </p:spPr>
        <p:txBody>
          <a:bodyPr wrap="square">
            <a:spAutoFit/>
          </a:bodyPr>
          <a:lstStyle/>
          <a:p>
            <a:r>
              <a:rPr lang="en-US" b="1" dirty="0" smtClean="0">
                <a:solidFill>
                  <a:srgbClr val="002060"/>
                </a:solidFill>
                <a:latin typeface="Century Gothic" panose="020B0502020202020204" pitchFamily="34" charset="0"/>
              </a:rPr>
              <a:t>Sense of Openness</a:t>
            </a:r>
            <a:endParaRPr lang="en-US" b="1" dirty="0">
              <a:solidFill>
                <a:srgbClr val="002060"/>
              </a:solidFill>
              <a:latin typeface="Century Gothic" panose="020B0502020202020204" pitchFamily="34" charset="0"/>
            </a:endParaRPr>
          </a:p>
        </p:txBody>
      </p:sp>
      <p:sp>
        <p:nvSpPr>
          <p:cNvPr id="20" name="Rectangle 19"/>
          <p:cNvSpPr/>
          <p:nvPr/>
        </p:nvSpPr>
        <p:spPr>
          <a:xfrm>
            <a:off x="538999" y="5822257"/>
            <a:ext cx="3179883" cy="584775"/>
          </a:xfrm>
          <a:prstGeom prst="rect">
            <a:avLst/>
          </a:prstGeom>
        </p:spPr>
        <p:txBody>
          <a:bodyPr wrap="square">
            <a:spAutoFit/>
          </a:bodyPr>
          <a:lstStyle/>
          <a:p>
            <a:pPr algn="ctr" fontAlgn="base"/>
            <a:r>
              <a:rPr lang="en-US" sz="1600" dirty="0" smtClean="0">
                <a:solidFill>
                  <a:srgbClr val="111481"/>
                </a:solidFill>
                <a:latin typeface="Arial Black" panose="020B0A04020102020204" pitchFamily="34" charset="0"/>
              </a:rPr>
              <a:t>Users need to find and view the data</a:t>
            </a:r>
            <a:r>
              <a:rPr lang="en-US" sz="1600" i="1" dirty="0">
                <a:solidFill>
                  <a:srgbClr val="111481"/>
                </a:solidFill>
                <a:latin typeface="Arial Black" panose="020B0A04020102020204" pitchFamily="34" charset="0"/>
              </a:rPr>
              <a:t> </a:t>
            </a:r>
          </a:p>
        </p:txBody>
      </p:sp>
      <p:sp>
        <p:nvSpPr>
          <p:cNvPr id="33" name="Rectangle 32"/>
          <p:cNvSpPr/>
          <p:nvPr/>
        </p:nvSpPr>
        <p:spPr>
          <a:xfrm>
            <a:off x="4212750" y="2395975"/>
            <a:ext cx="3703579" cy="1969770"/>
          </a:xfrm>
          <a:prstGeom prst="rect">
            <a:avLst/>
          </a:prstGeom>
        </p:spPr>
        <p:txBody>
          <a:bodyPr wrap="square">
            <a:spAutoFit/>
          </a:bodyPr>
          <a:lstStyle/>
          <a:p>
            <a:pPr fontAlgn="base"/>
            <a:r>
              <a:rPr lang="en-US" sz="1400" dirty="0" smtClean="0">
                <a:solidFill>
                  <a:srgbClr val="111481"/>
                </a:solidFill>
                <a:latin typeface="+mj-lt"/>
              </a:rPr>
              <a:t>Handled mainly data / records fall within their administrative remit</a:t>
            </a:r>
          </a:p>
          <a:p>
            <a:pPr marL="173736" indent="-173736" fontAlgn="base">
              <a:spcBef>
                <a:spcPts val="600"/>
              </a:spcBef>
              <a:buFont typeface="Arial" panose="020B0604020202020204" pitchFamily="34" charset="0"/>
              <a:buChar char="•"/>
            </a:pPr>
            <a:r>
              <a:rPr lang="en-US" sz="1400" dirty="0" smtClean="0">
                <a:solidFill>
                  <a:srgbClr val="111481"/>
                </a:solidFill>
                <a:latin typeface="+mj-lt"/>
              </a:rPr>
              <a:t>CERIF Multiple Language Entities – abstracts, non-English titles, other descriptive details basically NOT existed (not needed in reporting) </a:t>
            </a:r>
          </a:p>
          <a:p>
            <a:pPr marL="173736" indent="-173736" fontAlgn="base">
              <a:spcBef>
                <a:spcPts val="600"/>
              </a:spcBef>
              <a:buFont typeface="Arial" panose="020B0604020202020204" pitchFamily="34" charset="0"/>
              <a:buChar char="•"/>
            </a:pPr>
            <a:r>
              <a:rPr lang="en-US" sz="1400" dirty="0" smtClean="0">
                <a:solidFill>
                  <a:srgbClr val="111481"/>
                </a:solidFill>
                <a:latin typeface="+mj-lt"/>
              </a:rPr>
              <a:t>Non-LU Projects – NOT existed [RO manages only projects with LU researchers = Principal Investigators (PI)]</a:t>
            </a:r>
          </a:p>
        </p:txBody>
      </p:sp>
      <p:sp>
        <p:nvSpPr>
          <p:cNvPr id="24" name="Rectangle 23"/>
          <p:cNvSpPr/>
          <p:nvPr/>
        </p:nvSpPr>
        <p:spPr>
          <a:xfrm>
            <a:off x="9814996" y="433935"/>
            <a:ext cx="2342924" cy="400110"/>
          </a:xfrm>
          <a:prstGeom prst="rect">
            <a:avLst/>
          </a:prstGeom>
        </p:spPr>
        <p:txBody>
          <a:bodyPr wrap="square">
            <a:spAutoFit/>
          </a:bodyPr>
          <a:lstStyle/>
          <a:p>
            <a:pPr algn="dist"/>
            <a:r>
              <a:rPr lang="en-US" sz="2000" dirty="0" smtClean="0">
                <a:solidFill>
                  <a:srgbClr val="002060"/>
                </a:solidFill>
                <a:latin typeface="Century Gothic" panose="020B0502020202020204" pitchFamily="34" charset="0"/>
              </a:rPr>
              <a:t>within Own Remit</a:t>
            </a:r>
            <a:endParaRPr lang="en-US" sz="2000" dirty="0">
              <a:solidFill>
                <a:srgbClr val="002060"/>
              </a:solidFill>
              <a:latin typeface="Century Gothic" panose="020B0502020202020204" pitchFamily="34" charset="0"/>
            </a:endParaRPr>
          </a:p>
        </p:txBody>
      </p:sp>
      <p:grpSp>
        <p:nvGrpSpPr>
          <p:cNvPr id="35" name="Group 34"/>
          <p:cNvGrpSpPr/>
          <p:nvPr/>
        </p:nvGrpSpPr>
        <p:grpSpPr>
          <a:xfrm>
            <a:off x="7691331" y="117754"/>
            <a:ext cx="1037280" cy="830997"/>
            <a:chOff x="4668461" y="471229"/>
            <a:chExt cx="1037280" cy="830997"/>
          </a:xfrm>
        </p:grpSpPr>
        <p:sp>
          <p:nvSpPr>
            <p:cNvPr id="36" name="Flowchart: Process 35"/>
            <p:cNvSpPr/>
            <p:nvPr/>
          </p:nvSpPr>
          <p:spPr>
            <a:xfrm>
              <a:off x="4668461" y="657534"/>
              <a:ext cx="593265" cy="580297"/>
            </a:xfrm>
            <a:prstGeom prst="flowChartProcess">
              <a:avLst/>
            </a:prstGeom>
            <a:solidFill>
              <a:srgbClr val="0038A8"/>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0069B8"/>
                </a:solidFill>
              </a:endParaRPr>
            </a:p>
          </p:txBody>
        </p:sp>
        <p:sp>
          <p:nvSpPr>
            <p:cNvPr id="37" name="TextBox 36"/>
            <p:cNvSpPr txBox="1"/>
            <p:nvPr/>
          </p:nvSpPr>
          <p:spPr>
            <a:xfrm>
              <a:off x="4714176" y="471229"/>
              <a:ext cx="991565" cy="830997"/>
            </a:xfrm>
            <a:prstGeom prst="rect">
              <a:avLst/>
            </a:prstGeom>
            <a:noFill/>
          </p:spPr>
          <p:txBody>
            <a:bodyPr wrap="square" rtlCol="0">
              <a:spAutoFit/>
            </a:bodyPr>
            <a:lstStyle/>
            <a:p>
              <a:r>
                <a:rPr lang="en-US" altLang="zh-HK" sz="4800" b="1" dirty="0" smtClean="0">
                  <a:solidFill>
                    <a:schemeClr val="accent5">
                      <a:lumMod val="20000"/>
                      <a:lumOff val="80000"/>
                    </a:schemeClr>
                  </a:solidFill>
                  <a:latin typeface="Century Gothic" panose="020B0502020202020204" pitchFamily="34" charset="0"/>
                </a:rPr>
                <a:t>A</a:t>
              </a:r>
              <a:endParaRPr lang="en-US" altLang="zh-HK" sz="4800" b="1" dirty="0">
                <a:solidFill>
                  <a:schemeClr val="accent5">
                    <a:lumMod val="20000"/>
                    <a:lumOff val="80000"/>
                  </a:schemeClr>
                </a:solidFill>
                <a:latin typeface="Century Gothic" panose="020B0502020202020204" pitchFamily="34" charset="0"/>
                <a:ea typeface="KaiTi" panose="02010609060101010101" pitchFamily="49" charset="-122"/>
              </a:endParaRPr>
            </a:p>
          </p:txBody>
        </p:sp>
      </p:grpSp>
      <p:grpSp>
        <p:nvGrpSpPr>
          <p:cNvPr id="38" name="Group 37"/>
          <p:cNvGrpSpPr/>
          <p:nvPr/>
        </p:nvGrpSpPr>
        <p:grpSpPr>
          <a:xfrm>
            <a:off x="7040643" y="118058"/>
            <a:ext cx="1189564" cy="830997"/>
            <a:chOff x="544827" y="1564263"/>
            <a:chExt cx="1189564" cy="830997"/>
          </a:xfrm>
        </p:grpSpPr>
        <p:sp>
          <p:nvSpPr>
            <p:cNvPr id="39" name="Flowchart: Process 38"/>
            <p:cNvSpPr/>
            <p:nvPr/>
          </p:nvSpPr>
          <p:spPr>
            <a:xfrm>
              <a:off x="544827" y="1742010"/>
              <a:ext cx="589372" cy="583365"/>
            </a:xfrm>
            <a:prstGeom prst="flowChartProcess">
              <a:avLst/>
            </a:prstGeom>
            <a:solidFill>
              <a:srgbClr val="00206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0" name="TextBox 39"/>
            <p:cNvSpPr txBox="1"/>
            <p:nvPr/>
          </p:nvSpPr>
          <p:spPr>
            <a:xfrm>
              <a:off x="742826" y="1564263"/>
              <a:ext cx="991565" cy="830997"/>
            </a:xfrm>
            <a:prstGeom prst="rect">
              <a:avLst/>
            </a:prstGeom>
            <a:noFill/>
          </p:spPr>
          <p:txBody>
            <a:bodyPr wrap="square" rtlCol="0">
              <a:spAutoFit/>
            </a:bodyPr>
            <a:lstStyle/>
            <a:p>
              <a:r>
                <a:rPr lang="en-US" altLang="zh-HK" sz="4800" b="1" dirty="0" smtClean="0">
                  <a:solidFill>
                    <a:schemeClr val="bg1"/>
                  </a:solidFill>
                  <a:latin typeface="Century Gothic" panose="020B0502020202020204" pitchFamily="34" charset="0"/>
                </a:rPr>
                <a:t>F</a:t>
              </a:r>
              <a:endParaRPr lang="en-US" altLang="zh-HK" sz="4800" b="1" dirty="0">
                <a:solidFill>
                  <a:schemeClr val="bg1"/>
                </a:solidFill>
                <a:latin typeface="Century Gothic" panose="020B0502020202020204" pitchFamily="34" charset="0"/>
                <a:ea typeface="KaiTi" panose="02010609060101010101" pitchFamily="49" charset="-122"/>
              </a:endParaRPr>
            </a:p>
          </p:txBody>
        </p:sp>
      </p:grpSp>
      <p:grpSp>
        <p:nvGrpSpPr>
          <p:cNvPr id="41" name="Group 40"/>
          <p:cNvGrpSpPr/>
          <p:nvPr/>
        </p:nvGrpSpPr>
        <p:grpSpPr>
          <a:xfrm>
            <a:off x="8343858" y="99649"/>
            <a:ext cx="1230204" cy="830997"/>
            <a:chOff x="-6568434" y="2223055"/>
            <a:chExt cx="1230204" cy="830997"/>
          </a:xfrm>
        </p:grpSpPr>
        <p:sp>
          <p:nvSpPr>
            <p:cNvPr id="42" name="Flowchart: Process 41"/>
            <p:cNvSpPr/>
            <p:nvPr/>
          </p:nvSpPr>
          <p:spPr>
            <a:xfrm>
              <a:off x="-6568434" y="2425584"/>
              <a:ext cx="587652" cy="583264"/>
            </a:xfrm>
            <a:prstGeom prst="flowChartProcess">
              <a:avLst/>
            </a:prstGeom>
            <a:solidFill>
              <a:srgbClr val="004FEE"/>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3" name="TextBox 42"/>
            <p:cNvSpPr txBox="1"/>
            <p:nvPr/>
          </p:nvSpPr>
          <p:spPr>
            <a:xfrm>
              <a:off x="-6329795" y="2223055"/>
              <a:ext cx="991565" cy="830997"/>
            </a:xfrm>
            <a:prstGeom prst="rect">
              <a:avLst/>
            </a:prstGeom>
            <a:noFill/>
          </p:spPr>
          <p:txBody>
            <a:bodyPr wrap="square" rtlCol="0">
              <a:spAutoFit/>
            </a:bodyPr>
            <a:lstStyle/>
            <a:p>
              <a:r>
                <a:rPr lang="en-US" altLang="zh-HK" sz="4800" b="1" dirty="0" smtClean="0">
                  <a:solidFill>
                    <a:srgbClr val="A7C4FF"/>
                  </a:solidFill>
                  <a:latin typeface="Century Gothic" panose="020B0502020202020204" pitchFamily="34" charset="0"/>
                </a:rPr>
                <a:t>I</a:t>
              </a:r>
              <a:endParaRPr lang="en-US" altLang="zh-HK" sz="4800" b="1" dirty="0">
                <a:solidFill>
                  <a:srgbClr val="A7C4FF"/>
                </a:solidFill>
                <a:latin typeface="Century Gothic" panose="020B0502020202020204" pitchFamily="34" charset="0"/>
                <a:ea typeface="KaiTi" panose="02010609060101010101" pitchFamily="49" charset="-122"/>
              </a:endParaRPr>
            </a:p>
          </p:txBody>
        </p:sp>
      </p:grpSp>
      <p:grpSp>
        <p:nvGrpSpPr>
          <p:cNvPr id="44" name="Group 43"/>
          <p:cNvGrpSpPr/>
          <p:nvPr/>
        </p:nvGrpSpPr>
        <p:grpSpPr>
          <a:xfrm>
            <a:off x="8967298" y="113071"/>
            <a:ext cx="1134577" cy="830997"/>
            <a:chOff x="2820619" y="4070506"/>
            <a:chExt cx="1134577" cy="830997"/>
          </a:xfrm>
        </p:grpSpPr>
        <p:sp>
          <p:nvSpPr>
            <p:cNvPr id="45" name="Flowchart: Process 44"/>
            <p:cNvSpPr/>
            <p:nvPr/>
          </p:nvSpPr>
          <p:spPr>
            <a:xfrm>
              <a:off x="2820619" y="4260530"/>
              <a:ext cx="574616" cy="583836"/>
            </a:xfrm>
            <a:prstGeom prst="flowChartProcess">
              <a:avLst/>
            </a:prstGeom>
            <a:solidFill>
              <a:srgbClr val="3377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6" name="TextBox 45"/>
            <p:cNvSpPr txBox="1"/>
            <p:nvPr/>
          </p:nvSpPr>
          <p:spPr>
            <a:xfrm>
              <a:off x="2963631" y="4070506"/>
              <a:ext cx="991565" cy="830997"/>
            </a:xfrm>
            <a:prstGeom prst="rect">
              <a:avLst/>
            </a:prstGeom>
            <a:noFill/>
          </p:spPr>
          <p:txBody>
            <a:bodyPr wrap="square" rtlCol="0">
              <a:spAutoFit/>
            </a:bodyPr>
            <a:lstStyle/>
            <a:p>
              <a:r>
                <a:rPr lang="en-US" altLang="zh-HK" sz="4800" b="1" dirty="0" smtClean="0">
                  <a:solidFill>
                    <a:srgbClr val="002060"/>
                  </a:solidFill>
                  <a:latin typeface="Century Gothic" panose="020B0502020202020204" pitchFamily="34" charset="0"/>
                </a:rPr>
                <a:t>R</a:t>
              </a:r>
              <a:endParaRPr lang="en-US" altLang="zh-HK" sz="4800" b="1" dirty="0">
                <a:solidFill>
                  <a:srgbClr val="002060"/>
                </a:solidFill>
                <a:latin typeface="Century Gothic" panose="020B0502020202020204" pitchFamily="34" charset="0"/>
                <a:ea typeface="KaiTi" panose="02010609060101010101" pitchFamily="49" charset="-122"/>
              </a:endParaRPr>
            </a:p>
          </p:txBody>
        </p:sp>
      </p:grpSp>
      <p:sp>
        <p:nvSpPr>
          <p:cNvPr id="47" name="Rectangle 46"/>
          <p:cNvSpPr/>
          <p:nvPr/>
        </p:nvSpPr>
        <p:spPr>
          <a:xfrm>
            <a:off x="1973076" y="3852484"/>
            <a:ext cx="4791553" cy="276999"/>
          </a:xfrm>
          <a:prstGeom prst="rect">
            <a:avLst/>
          </a:prstGeom>
        </p:spPr>
        <p:txBody>
          <a:bodyPr wrap="square">
            <a:spAutoFit/>
          </a:bodyPr>
          <a:lstStyle/>
          <a:p>
            <a:pPr marL="171450" indent="-171450" fontAlgn="base">
              <a:buFont typeface="Arial" panose="020B0604020202020204" pitchFamily="34" charset="0"/>
              <a:buChar char="•"/>
            </a:pPr>
            <a:endParaRPr lang="en-US" sz="1200" dirty="0">
              <a:solidFill>
                <a:srgbClr val="111481"/>
              </a:solidFill>
              <a:latin typeface="Century Gothic" panose="020B0502020202020204" pitchFamily="34" charset="0"/>
            </a:endParaRPr>
          </a:p>
        </p:txBody>
      </p:sp>
      <p:sp>
        <p:nvSpPr>
          <p:cNvPr id="48" name="Rectangle 47"/>
          <p:cNvSpPr/>
          <p:nvPr/>
        </p:nvSpPr>
        <p:spPr>
          <a:xfrm>
            <a:off x="4213851" y="1956357"/>
            <a:ext cx="2826792" cy="369332"/>
          </a:xfrm>
          <a:prstGeom prst="rect">
            <a:avLst/>
          </a:prstGeom>
        </p:spPr>
        <p:txBody>
          <a:bodyPr wrap="square">
            <a:spAutoFit/>
          </a:bodyPr>
          <a:lstStyle/>
          <a:p>
            <a:r>
              <a:rPr lang="en-US" b="1" dirty="0" smtClean="0">
                <a:solidFill>
                  <a:srgbClr val="002060"/>
                </a:solidFill>
                <a:latin typeface="Century Gothic" panose="020B0502020202020204" pitchFamily="34" charset="0"/>
              </a:rPr>
              <a:t>Data Scope</a:t>
            </a:r>
            <a:endParaRPr lang="en-US" b="1" dirty="0">
              <a:solidFill>
                <a:srgbClr val="002060"/>
              </a:solidFill>
              <a:latin typeface="Century Gothic" panose="020B0502020202020204" pitchFamily="34" charset="0"/>
            </a:endParaRPr>
          </a:p>
        </p:txBody>
      </p:sp>
      <p:sp>
        <p:nvSpPr>
          <p:cNvPr id="52" name="Rectangle 51"/>
          <p:cNvSpPr/>
          <p:nvPr/>
        </p:nvSpPr>
        <p:spPr>
          <a:xfrm>
            <a:off x="7699179" y="2478801"/>
            <a:ext cx="4791553" cy="276999"/>
          </a:xfrm>
          <a:prstGeom prst="rect">
            <a:avLst/>
          </a:prstGeom>
        </p:spPr>
        <p:txBody>
          <a:bodyPr wrap="square">
            <a:spAutoFit/>
          </a:bodyPr>
          <a:lstStyle/>
          <a:p>
            <a:pPr marL="171450" indent="-171450" fontAlgn="base">
              <a:buFont typeface="Arial" panose="020B0604020202020204" pitchFamily="34" charset="0"/>
              <a:buChar char="•"/>
            </a:pPr>
            <a:endParaRPr lang="en-US" sz="1200" dirty="0">
              <a:solidFill>
                <a:srgbClr val="111481"/>
              </a:solidFill>
              <a:latin typeface="Century Gothic" panose="020B0502020202020204" pitchFamily="34" charset="0"/>
            </a:endParaRPr>
          </a:p>
        </p:txBody>
      </p:sp>
      <p:sp>
        <p:nvSpPr>
          <p:cNvPr id="53" name="Rectangle 52"/>
          <p:cNvSpPr/>
          <p:nvPr/>
        </p:nvSpPr>
        <p:spPr>
          <a:xfrm>
            <a:off x="8015112" y="1992573"/>
            <a:ext cx="2704886" cy="369332"/>
          </a:xfrm>
          <a:prstGeom prst="rect">
            <a:avLst/>
          </a:prstGeom>
        </p:spPr>
        <p:txBody>
          <a:bodyPr wrap="square">
            <a:spAutoFit/>
          </a:bodyPr>
          <a:lstStyle/>
          <a:p>
            <a:r>
              <a:rPr lang="en-US" b="1" dirty="0" smtClean="0">
                <a:solidFill>
                  <a:srgbClr val="002060"/>
                </a:solidFill>
                <a:latin typeface="Century Gothic" panose="020B0502020202020204" pitchFamily="34" charset="0"/>
              </a:rPr>
              <a:t>Data ≠ Magic</a:t>
            </a:r>
            <a:endParaRPr lang="en-US" b="1" dirty="0">
              <a:solidFill>
                <a:srgbClr val="002060"/>
              </a:solidFill>
              <a:latin typeface="Century Gothic" panose="020B0502020202020204" pitchFamily="34" charset="0"/>
            </a:endParaRPr>
          </a:p>
        </p:txBody>
      </p:sp>
      <p:sp>
        <p:nvSpPr>
          <p:cNvPr id="17" name="Rectangle 16"/>
          <p:cNvSpPr/>
          <p:nvPr/>
        </p:nvSpPr>
        <p:spPr>
          <a:xfrm>
            <a:off x="993895" y="267656"/>
            <a:ext cx="9054340" cy="523220"/>
          </a:xfrm>
          <a:prstGeom prst="rect">
            <a:avLst/>
          </a:prstGeom>
        </p:spPr>
        <p:txBody>
          <a:bodyPr wrap="square">
            <a:spAutoFit/>
          </a:bodyPr>
          <a:lstStyle/>
          <a:p>
            <a:pPr indent="-457200"/>
            <a:r>
              <a:rPr lang="en-US" sz="2800" dirty="0" smtClean="0">
                <a:solidFill>
                  <a:srgbClr val="111481"/>
                </a:solidFill>
                <a:latin typeface="Century Gothic" panose="020B0502020202020204" pitchFamily="34" charset="0"/>
              </a:rPr>
              <a:t>Fixing Misconceptions</a:t>
            </a:r>
            <a:endParaRPr lang="en-US" sz="2800" dirty="0">
              <a:solidFill>
                <a:srgbClr val="111481"/>
              </a:solidFill>
              <a:latin typeface="Century Gothic" panose="020B0502020202020204" pitchFamily="34" charset="0"/>
            </a:endParaRPr>
          </a:p>
        </p:txBody>
      </p:sp>
      <p:sp>
        <p:nvSpPr>
          <p:cNvPr id="60" name="Rectangle 59"/>
          <p:cNvSpPr/>
          <p:nvPr/>
        </p:nvSpPr>
        <p:spPr>
          <a:xfrm>
            <a:off x="366907" y="2439215"/>
            <a:ext cx="3613464" cy="1538883"/>
          </a:xfrm>
          <a:prstGeom prst="rect">
            <a:avLst/>
          </a:prstGeom>
        </p:spPr>
        <p:txBody>
          <a:bodyPr wrap="square">
            <a:spAutoFit/>
          </a:bodyPr>
          <a:lstStyle/>
          <a:p>
            <a:pPr fontAlgn="base">
              <a:spcBef>
                <a:spcPts val="600"/>
              </a:spcBef>
            </a:pPr>
            <a:r>
              <a:rPr lang="en-US" sz="1400" dirty="0" smtClean="0">
                <a:solidFill>
                  <a:srgbClr val="111481"/>
                </a:solidFill>
                <a:latin typeface="+mj-lt"/>
              </a:rPr>
              <a:t>Keep the data within their office</a:t>
            </a:r>
          </a:p>
          <a:p>
            <a:pPr marL="173736" indent="-173736" fontAlgn="base">
              <a:spcBef>
                <a:spcPts val="600"/>
              </a:spcBef>
              <a:buFont typeface="Arial" panose="020B0604020202020204" pitchFamily="34" charset="0"/>
              <a:buChar char="•"/>
            </a:pPr>
            <a:r>
              <a:rPr lang="en-US" sz="1400" dirty="0" smtClean="0">
                <a:solidFill>
                  <a:srgbClr val="111481"/>
                </a:solidFill>
                <a:latin typeface="+mj-lt"/>
              </a:rPr>
              <a:t>Resist to accept data need to go public via Portal</a:t>
            </a:r>
            <a:r>
              <a:rPr lang="en-US" sz="1400" dirty="0">
                <a:solidFill>
                  <a:srgbClr val="111481"/>
                </a:solidFill>
                <a:latin typeface="+mj-lt"/>
              </a:rPr>
              <a:t> </a:t>
            </a:r>
            <a:r>
              <a:rPr lang="en-US" sz="1400" dirty="0" smtClean="0">
                <a:solidFill>
                  <a:srgbClr val="111481"/>
                </a:solidFill>
                <a:latin typeface="+mj-lt"/>
              </a:rPr>
              <a:t>; </a:t>
            </a:r>
            <a:r>
              <a:rPr lang="en-US" sz="1400" dirty="0">
                <a:solidFill>
                  <a:srgbClr val="111481"/>
                </a:solidFill>
                <a:latin typeface="+mj-lt"/>
              </a:rPr>
              <a:t>w</a:t>
            </a:r>
            <a:r>
              <a:rPr lang="en-US" sz="1400" dirty="0" smtClean="0">
                <a:solidFill>
                  <a:srgbClr val="111481"/>
                </a:solidFill>
                <a:latin typeface="+mj-lt"/>
              </a:rPr>
              <a:t>hat they entered reflected what users would see  </a:t>
            </a:r>
          </a:p>
          <a:p>
            <a:pPr marL="173736" indent="-173736" fontAlgn="base">
              <a:spcBef>
                <a:spcPts val="600"/>
              </a:spcBef>
              <a:buFont typeface="Arial" panose="020B0604020202020204" pitchFamily="34" charset="0"/>
              <a:buChar char="•"/>
            </a:pPr>
            <a:r>
              <a:rPr lang="en-US" sz="1400" dirty="0" smtClean="0">
                <a:solidFill>
                  <a:srgbClr val="111481"/>
                </a:solidFill>
                <a:latin typeface="+mj-lt"/>
              </a:rPr>
              <a:t>Intended to control the pubic display every single fields   </a:t>
            </a:r>
            <a:r>
              <a:rPr lang="en-US" sz="1400" i="1" dirty="0" smtClean="0">
                <a:solidFill>
                  <a:srgbClr val="111481"/>
                </a:solidFill>
                <a:latin typeface="+mj-lt"/>
              </a:rPr>
              <a:t> </a:t>
            </a:r>
            <a:r>
              <a:rPr lang="en-US" sz="1400" i="1" dirty="0">
                <a:solidFill>
                  <a:srgbClr val="111481"/>
                </a:solidFill>
                <a:latin typeface="+mj-lt"/>
              </a:rPr>
              <a:t> </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7943" y="5232952"/>
            <a:ext cx="1189975" cy="470718"/>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78676" y="5116936"/>
            <a:ext cx="677117" cy="623322"/>
          </a:xfrm>
          <a:prstGeom prst="rect">
            <a:avLst/>
          </a:prstGeom>
        </p:spPr>
      </p:pic>
      <p:sp>
        <p:nvSpPr>
          <p:cNvPr id="61" name="Rectangle 60"/>
          <p:cNvSpPr/>
          <p:nvPr/>
        </p:nvSpPr>
        <p:spPr>
          <a:xfrm>
            <a:off x="4445700" y="5833395"/>
            <a:ext cx="3179883" cy="584775"/>
          </a:xfrm>
          <a:prstGeom prst="rect">
            <a:avLst/>
          </a:prstGeom>
        </p:spPr>
        <p:txBody>
          <a:bodyPr wrap="square">
            <a:spAutoFit/>
          </a:bodyPr>
          <a:lstStyle/>
          <a:p>
            <a:pPr algn="ctr" fontAlgn="base"/>
            <a:r>
              <a:rPr lang="en-US" sz="1600" dirty="0" smtClean="0">
                <a:solidFill>
                  <a:srgbClr val="111481"/>
                </a:solidFill>
                <a:latin typeface="Arial Black" panose="020B0A04020102020204" pitchFamily="34" charset="0"/>
              </a:rPr>
              <a:t>Researchers need them as their FULL profile</a:t>
            </a:r>
            <a:endParaRPr lang="en-US" sz="1600" i="1" dirty="0">
              <a:solidFill>
                <a:srgbClr val="111481"/>
              </a:solidFill>
              <a:latin typeface="Arial Black" panose="020B0A04020102020204" pitchFamily="34" charset="0"/>
            </a:endParaRPr>
          </a:p>
        </p:txBody>
      </p:sp>
      <p:sp>
        <p:nvSpPr>
          <p:cNvPr id="62" name="Rectangle 61"/>
          <p:cNvSpPr/>
          <p:nvPr/>
        </p:nvSpPr>
        <p:spPr>
          <a:xfrm>
            <a:off x="8006445" y="2389849"/>
            <a:ext cx="3735981" cy="1754326"/>
          </a:xfrm>
          <a:prstGeom prst="rect">
            <a:avLst/>
          </a:prstGeom>
        </p:spPr>
        <p:txBody>
          <a:bodyPr wrap="square">
            <a:spAutoFit/>
          </a:bodyPr>
          <a:lstStyle/>
          <a:p>
            <a:pPr fontAlgn="base"/>
            <a:r>
              <a:rPr lang="en-US" sz="1400" dirty="0" smtClean="0">
                <a:solidFill>
                  <a:srgbClr val="111481"/>
                </a:solidFill>
                <a:latin typeface="+mj-lt"/>
              </a:rPr>
              <a:t>Obtain Data / Reports simply by raising requests to </a:t>
            </a:r>
            <a:r>
              <a:rPr lang="en-US" altLang="zh-TW" sz="1400" dirty="0" smtClean="0">
                <a:solidFill>
                  <a:srgbClr val="111481"/>
                </a:solidFill>
                <a:latin typeface="+mj-lt"/>
              </a:rPr>
              <a:t>IT (+ Lib)  </a:t>
            </a:r>
            <a:endParaRPr lang="en-US" sz="1400" dirty="0" smtClean="0">
              <a:solidFill>
                <a:srgbClr val="111481"/>
              </a:solidFill>
              <a:latin typeface="+mj-lt"/>
            </a:endParaRPr>
          </a:p>
          <a:p>
            <a:pPr marL="173736" indent="-173736" fontAlgn="base">
              <a:spcBef>
                <a:spcPts val="600"/>
              </a:spcBef>
              <a:buFont typeface="Arial" panose="020B0604020202020204" pitchFamily="34" charset="0"/>
              <a:buChar char="•"/>
            </a:pPr>
            <a:r>
              <a:rPr lang="en-US" sz="1400" dirty="0" smtClean="0">
                <a:solidFill>
                  <a:srgbClr val="111481"/>
                </a:solidFill>
                <a:latin typeface="+mj-lt"/>
              </a:rPr>
              <a:t>Expect IT can interpret and handle all data requirements</a:t>
            </a:r>
            <a:endParaRPr lang="en-US" sz="1400" dirty="0">
              <a:solidFill>
                <a:srgbClr val="111481"/>
              </a:solidFill>
              <a:latin typeface="+mj-lt"/>
            </a:endParaRPr>
          </a:p>
          <a:p>
            <a:pPr marL="173736" indent="-173736" fontAlgn="base">
              <a:spcBef>
                <a:spcPts val="600"/>
              </a:spcBef>
              <a:buFont typeface="Arial" panose="020B0604020202020204" pitchFamily="34" charset="0"/>
              <a:buChar char="•"/>
            </a:pPr>
            <a:r>
              <a:rPr lang="en-US" sz="1400" dirty="0" smtClean="0">
                <a:solidFill>
                  <a:srgbClr val="111481"/>
                </a:solidFill>
                <a:latin typeface="+mj-lt"/>
              </a:rPr>
              <a:t>Expect CDCF reports to be generated in 1-Click with all data and formatting requirements fulfilled </a:t>
            </a:r>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67555" y="5153245"/>
            <a:ext cx="911266" cy="630131"/>
          </a:xfrm>
          <a:prstGeom prst="rect">
            <a:avLst/>
          </a:prstGeom>
        </p:spPr>
      </p:pic>
      <p:sp>
        <p:nvSpPr>
          <p:cNvPr id="63" name="Rectangle 62"/>
          <p:cNvSpPr/>
          <p:nvPr/>
        </p:nvSpPr>
        <p:spPr>
          <a:xfrm>
            <a:off x="8190266" y="5863822"/>
            <a:ext cx="3485163" cy="584775"/>
          </a:xfrm>
          <a:prstGeom prst="rect">
            <a:avLst/>
          </a:prstGeom>
        </p:spPr>
        <p:txBody>
          <a:bodyPr wrap="square">
            <a:spAutoFit/>
          </a:bodyPr>
          <a:lstStyle/>
          <a:p>
            <a:pPr algn="ctr" fontAlgn="base"/>
            <a:r>
              <a:rPr lang="en-US" sz="1600" dirty="0" smtClean="0">
                <a:solidFill>
                  <a:srgbClr val="111481"/>
                </a:solidFill>
                <a:latin typeface="Arial Black" panose="020B0A04020102020204" pitchFamily="34" charset="0"/>
              </a:rPr>
              <a:t>Data handling is Incremental</a:t>
            </a:r>
          </a:p>
          <a:p>
            <a:pPr algn="ctr" fontAlgn="base"/>
            <a:r>
              <a:rPr lang="en-US" sz="1600" dirty="0" smtClean="0">
                <a:solidFill>
                  <a:srgbClr val="111481"/>
                </a:solidFill>
                <a:latin typeface="Arial Black" panose="020B0A04020102020204" pitchFamily="34" charset="0"/>
              </a:rPr>
              <a:t>No Pain No Gain!</a:t>
            </a:r>
            <a:endParaRPr lang="en-US" sz="1600" dirty="0">
              <a:solidFill>
                <a:srgbClr val="111481"/>
              </a:solidFill>
              <a:latin typeface="Arial Black" panose="020B0A04020102020204" pitchFamily="34" charset="0"/>
            </a:endParaRPr>
          </a:p>
        </p:txBody>
      </p:sp>
    </p:spTree>
    <p:extLst>
      <p:ext uri="{BB962C8B-B14F-4D97-AF65-F5344CB8AC3E}">
        <p14:creationId xmlns:p14="http://schemas.microsoft.com/office/powerpoint/2010/main" val="1549266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80437" y="2269258"/>
            <a:ext cx="4791553" cy="276999"/>
          </a:xfrm>
          <a:prstGeom prst="rect">
            <a:avLst/>
          </a:prstGeom>
        </p:spPr>
        <p:txBody>
          <a:bodyPr wrap="square">
            <a:spAutoFit/>
          </a:bodyPr>
          <a:lstStyle/>
          <a:p>
            <a:pPr marL="171450" indent="-171450" fontAlgn="base">
              <a:buFont typeface="Arial" panose="020B0604020202020204" pitchFamily="34" charset="0"/>
              <a:buChar char="•"/>
            </a:pPr>
            <a:endParaRPr lang="en-US" sz="1200" dirty="0">
              <a:solidFill>
                <a:srgbClr val="111481"/>
              </a:solidFill>
              <a:latin typeface="Century Gothic" panose="020B0502020202020204" pitchFamily="34" charset="0"/>
            </a:endParaRPr>
          </a:p>
        </p:txBody>
      </p:sp>
      <p:grpSp>
        <p:nvGrpSpPr>
          <p:cNvPr id="41" name="Group 40"/>
          <p:cNvGrpSpPr/>
          <p:nvPr/>
        </p:nvGrpSpPr>
        <p:grpSpPr>
          <a:xfrm>
            <a:off x="285674" y="-45330"/>
            <a:ext cx="1230204" cy="830997"/>
            <a:chOff x="-6568434" y="2223055"/>
            <a:chExt cx="1230204" cy="830997"/>
          </a:xfrm>
        </p:grpSpPr>
        <p:sp>
          <p:nvSpPr>
            <p:cNvPr id="42" name="Flowchart: Process 41"/>
            <p:cNvSpPr/>
            <p:nvPr/>
          </p:nvSpPr>
          <p:spPr>
            <a:xfrm>
              <a:off x="-6568434" y="2425584"/>
              <a:ext cx="587652" cy="583264"/>
            </a:xfrm>
            <a:prstGeom prst="flowChartProcess">
              <a:avLst/>
            </a:prstGeom>
            <a:solidFill>
              <a:srgbClr val="004FEE"/>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3" name="TextBox 42"/>
            <p:cNvSpPr txBox="1"/>
            <p:nvPr/>
          </p:nvSpPr>
          <p:spPr>
            <a:xfrm>
              <a:off x="-6329795" y="2223055"/>
              <a:ext cx="991565" cy="830997"/>
            </a:xfrm>
            <a:prstGeom prst="rect">
              <a:avLst/>
            </a:prstGeom>
            <a:noFill/>
          </p:spPr>
          <p:txBody>
            <a:bodyPr wrap="square" rtlCol="0">
              <a:spAutoFit/>
            </a:bodyPr>
            <a:lstStyle/>
            <a:p>
              <a:r>
                <a:rPr lang="en-US" altLang="zh-HK" sz="4800" b="1" dirty="0" smtClean="0">
                  <a:solidFill>
                    <a:srgbClr val="A7C4FF"/>
                  </a:solidFill>
                  <a:latin typeface="Century Gothic" panose="020B0502020202020204" pitchFamily="34" charset="0"/>
                </a:rPr>
                <a:t>I</a:t>
              </a:r>
              <a:endParaRPr lang="en-US" altLang="zh-HK" sz="4800" b="1" dirty="0">
                <a:solidFill>
                  <a:srgbClr val="A7C4FF"/>
                </a:solidFill>
                <a:latin typeface="Century Gothic" panose="020B0502020202020204" pitchFamily="34" charset="0"/>
                <a:ea typeface="KaiTi" panose="02010609060101010101" pitchFamily="49" charset="-122"/>
              </a:endParaRPr>
            </a:p>
          </p:txBody>
        </p:sp>
      </p:grpSp>
      <p:sp>
        <p:nvSpPr>
          <p:cNvPr id="49" name="Rectangle 48"/>
          <p:cNvSpPr/>
          <p:nvPr/>
        </p:nvSpPr>
        <p:spPr>
          <a:xfrm>
            <a:off x="807424" y="176506"/>
            <a:ext cx="1976867" cy="400110"/>
          </a:xfrm>
          <a:prstGeom prst="rect">
            <a:avLst/>
          </a:prstGeom>
        </p:spPr>
        <p:txBody>
          <a:bodyPr wrap="square">
            <a:spAutoFit/>
          </a:bodyPr>
          <a:lstStyle/>
          <a:p>
            <a:r>
              <a:rPr lang="en-US" sz="2000" dirty="0" err="1" smtClean="0">
                <a:solidFill>
                  <a:srgbClr val="004FEE"/>
                </a:solidFill>
                <a:latin typeface="Century Gothic" panose="020B0502020202020204" pitchFamily="34" charset="0"/>
              </a:rPr>
              <a:t>nteroperable</a:t>
            </a:r>
            <a:endParaRPr lang="en-US" sz="2000" dirty="0">
              <a:solidFill>
                <a:srgbClr val="004FEE"/>
              </a:solidFill>
              <a:latin typeface="Century Gothic" panose="020B0502020202020204" pitchFamily="34" charset="0"/>
            </a:endParaRPr>
          </a:p>
        </p:txBody>
      </p:sp>
      <p:grpSp>
        <p:nvGrpSpPr>
          <p:cNvPr id="9" name="Group 8"/>
          <p:cNvGrpSpPr/>
          <p:nvPr/>
        </p:nvGrpSpPr>
        <p:grpSpPr>
          <a:xfrm>
            <a:off x="231553" y="874672"/>
            <a:ext cx="4478880" cy="3068423"/>
            <a:chOff x="289788" y="1513365"/>
            <a:chExt cx="5887177" cy="4020659"/>
          </a:xfrm>
        </p:grpSpPr>
        <p:pic>
          <p:nvPicPr>
            <p:cNvPr id="3" name="Picture 2"/>
            <p:cNvPicPr>
              <a:picLocks noChangeAspect="1"/>
            </p:cNvPicPr>
            <p:nvPr/>
          </p:nvPicPr>
          <p:blipFill>
            <a:blip r:embed="rId2"/>
            <a:stretch>
              <a:fillRect/>
            </a:stretch>
          </p:blipFill>
          <p:spPr>
            <a:xfrm>
              <a:off x="289788" y="1637755"/>
              <a:ext cx="5372850" cy="38962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3"/>
            <a:stretch>
              <a:fillRect/>
            </a:stretch>
          </p:blipFill>
          <p:spPr>
            <a:xfrm>
              <a:off x="4567015" y="1513365"/>
              <a:ext cx="1609950" cy="638264"/>
            </a:xfrm>
            <a:prstGeom prst="rect">
              <a:avLst/>
            </a:prstGeom>
          </p:spPr>
        </p:pic>
      </p:grpSp>
      <p:grpSp>
        <p:nvGrpSpPr>
          <p:cNvPr id="14" name="Group 13"/>
          <p:cNvGrpSpPr/>
          <p:nvPr/>
        </p:nvGrpSpPr>
        <p:grpSpPr>
          <a:xfrm>
            <a:off x="5123543" y="906729"/>
            <a:ext cx="5136401" cy="3838013"/>
            <a:chOff x="5315452" y="345998"/>
            <a:chExt cx="5136401" cy="3838013"/>
          </a:xfrm>
        </p:grpSpPr>
        <p:grpSp>
          <p:nvGrpSpPr>
            <p:cNvPr id="13" name="Group 12"/>
            <p:cNvGrpSpPr/>
            <p:nvPr/>
          </p:nvGrpSpPr>
          <p:grpSpPr>
            <a:xfrm>
              <a:off x="5315452" y="345998"/>
              <a:ext cx="4606451" cy="3094026"/>
              <a:chOff x="4769900" y="2109402"/>
              <a:chExt cx="4606451" cy="3094026"/>
            </a:xfrm>
          </p:grpSpPr>
          <p:pic>
            <p:nvPicPr>
              <p:cNvPr id="6" name="Picture 5"/>
              <p:cNvPicPr>
                <a:picLocks noChangeAspect="1"/>
              </p:cNvPicPr>
              <p:nvPr/>
            </p:nvPicPr>
            <p:blipFill>
              <a:blip r:embed="rId4"/>
              <a:stretch>
                <a:fillRect/>
              </a:stretch>
            </p:blipFill>
            <p:spPr>
              <a:xfrm>
                <a:off x="4769900" y="2293122"/>
                <a:ext cx="3480507" cy="2910306"/>
              </a:xfrm>
              <a:prstGeom prst="rect">
                <a:avLst/>
              </a:prstGeom>
            </p:spPr>
          </p:pic>
          <p:grpSp>
            <p:nvGrpSpPr>
              <p:cNvPr id="51" name="Group 50"/>
              <p:cNvGrpSpPr/>
              <p:nvPr/>
            </p:nvGrpSpPr>
            <p:grpSpPr>
              <a:xfrm>
                <a:off x="7991309" y="2109402"/>
                <a:ext cx="1385042" cy="436855"/>
                <a:chOff x="6299964" y="1338618"/>
                <a:chExt cx="4530752" cy="1329484"/>
              </a:xfrm>
            </p:grpSpPr>
            <p:sp>
              <p:nvSpPr>
                <p:cNvPr id="54" name="Rectangle 53"/>
                <p:cNvSpPr/>
                <p:nvPr/>
              </p:nvSpPr>
              <p:spPr>
                <a:xfrm>
                  <a:off x="6299964" y="1338618"/>
                  <a:ext cx="4530752" cy="1329484"/>
                </a:xfrm>
                <a:prstGeom prst="rect">
                  <a:avLst/>
                </a:prstGeom>
                <a:solidFill>
                  <a:srgbClr val="6646F0"/>
                </a:solidFill>
                <a:ln>
                  <a:solidFill>
                    <a:srgbClr val="78787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HK" altLang="en-US"/>
                </a:p>
              </p:txBody>
            </p:sp>
            <p:pic>
              <p:nvPicPr>
                <p:cNvPr id="55" name="Picture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2382" y="1439148"/>
                  <a:ext cx="4386390" cy="1142159"/>
                </a:xfrm>
                <a:prstGeom prst="rect">
                  <a:avLst/>
                </a:prstGeom>
              </p:spPr>
            </p:pic>
          </p:grpSp>
        </p:grpSp>
        <p:pic>
          <p:nvPicPr>
            <p:cNvPr id="7" name="Picture 6"/>
            <p:cNvPicPr>
              <a:picLocks noChangeAspect="1"/>
            </p:cNvPicPr>
            <p:nvPr/>
          </p:nvPicPr>
          <p:blipFill>
            <a:blip r:embed="rId6"/>
            <a:stretch>
              <a:fillRect/>
            </a:stretch>
          </p:blipFill>
          <p:spPr>
            <a:xfrm>
              <a:off x="7401582" y="2436934"/>
              <a:ext cx="3050271" cy="1747077"/>
            </a:xfrm>
            <a:prstGeom prst="rect">
              <a:avLst/>
            </a:prstGeom>
          </p:spPr>
        </p:pic>
      </p:grpSp>
      <p:sp>
        <p:nvSpPr>
          <p:cNvPr id="16" name="Rounded Rectangle 15"/>
          <p:cNvSpPr/>
          <p:nvPr/>
        </p:nvSpPr>
        <p:spPr>
          <a:xfrm>
            <a:off x="2784291" y="3590436"/>
            <a:ext cx="701315" cy="255478"/>
          </a:xfrm>
          <a:prstGeom prst="roundRect">
            <a:avLst/>
          </a:prstGeom>
          <a:noFill/>
          <a:ln w="28575">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18" name="Straight Connector 17"/>
          <p:cNvCxnSpPr/>
          <p:nvPr/>
        </p:nvCxnSpPr>
        <p:spPr>
          <a:xfrm>
            <a:off x="5091343" y="1058392"/>
            <a:ext cx="32200" cy="2945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253659" y="3036393"/>
            <a:ext cx="23813" cy="1864609"/>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Curved Connector 72"/>
          <p:cNvCxnSpPr>
            <a:stCxn id="16" idx="2"/>
          </p:cNvCxnSpPr>
          <p:nvPr/>
        </p:nvCxnSpPr>
        <p:spPr>
          <a:xfrm rot="16200000" flipH="1">
            <a:off x="4901227" y="2079635"/>
            <a:ext cx="564161" cy="4096717"/>
          </a:xfrm>
          <a:prstGeom prst="curvedConnector2">
            <a:avLst/>
          </a:prstGeom>
          <a:ln w="19050">
            <a:tailEnd type="triangle"/>
          </a:ln>
        </p:spPr>
        <p:style>
          <a:lnRef idx="1">
            <a:schemeClr val="accent2"/>
          </a:lnRef>
          <a:fillRef idx="0">
            <a:schemeClr val="accent2"/>
          </a:fillRef>
          <a:effectRef idx="0">
            <a:schemeClr val="accent2"/>
          </a:effectRef>
          <a:fontRef idx="minor">
            <a:schemeClr val="tx1"/>
          </a:fontRef>
        </p:style>
      </p:cxnSp>
      <p:sp>
        <p:nvSpPr>
          <p:cNvPr id="75" name="Rectangle 74"/>
          <p:cNvSpPr/>
          <p:nvPr/>
        </p:nvSpPr>
        <p:spPr>
          <a:xfrm>
            <a:off x="279772" y="4404350"/>
            <a:ext cx="6368678" cy="600164"/>
          </a:xfrm>
          <a:prstGeom prst="rect">
            <a:avLst/>
          </a:prstGeom>
        </p:spPr>
        <p:txBody>
          <a:bodyPr wrap="square">
            <a:spAutoFit/>
          </a:bodyPr>
          <a:lstStyle/>
          <a:p>
            <a:pPr fontAlgn="base">
              <a:spcBef>
                <a:spcPts val="600"/>
              </a:spcBef>
            </a:pPr>
            <a:r>
              <a:rPr lang="en-US" sz="1400" dirty="0" smtClean="0">
                <a:solidFill>
                  <a:srgbClr val="111481"/>
                </a:solidFill>
                <a:latin typeface="+mj-lt"/>
              </a:rPr>
              <a:t>Taking Funding number from Scopus, mapped against Publications </a:t>
            </a:r>
          </a:p>
          <a:p>
            <a:pPr marL="285750" indent="-285750" fontAlgn="base">
              <a:spcBef>
                <a:spcPts val="600"/>
              </a:spcBef>
              <a:buFont typeface="Wingdings" panose="05000000000000000000" pitchFamily="2" charset="2"/>
              <a:buChar char="Ø"/>
            </a:pPr>
            <a:r>
              <a:rPr lang="en-US" sz="1400" dirty="0" smtClean="0">
                <a:solidFill>
                  <a:srgbClr val="111481"/>
                </a:solidFill>
                <a:latin typeface="+mj-lt"/>
              </a:rPr>
              <a:t>Link up Funding Project with Funded Publications  (though not with big success)</a:t>
            </a:r>
          </a:p>
        </p:txBody>
      </p:sp>
      <p:sp>
        <p:nvSpPr>
          <p:cNvPr id="82" name="Rectangle 81"/>
          <p:cNvSpPr/>
          <p:nvPr/>
        </p:nvSpPr>
        <p:spPr>
          <a:xfrm>
            <a:off x="1337047" y="5405004"/>
            <a:ext cx="11401088" cy="1477328"/>
          </a:xfrm>
          <a:prstGeom prst="rect">
            <a:avLst/>
          </a:prstGeom>
        </p:spPr>
        <p:txBody>
          <a:bodyPr wrap="square">
            <a:spAutoFit/>
          </a:bodyPr>
          <a:lstStyle/>
          <a:p>
            <a:pPr fontAlgn="base">
              <a:spcBef>
                <a:spcPts val="600"/>
              </a:spcBef>
            </a:pPr>
            <a:r>
              <a:rPr lang="en-US" sz="1400" dirty="0" smtClean="0">
                <a:solidFill>
                  <a:srgbClr val="111481"/>
                </a:solidFill>
                <a:latin typeface="Century Gothic" panose="020B0502020202020204" pitchFamily="34" charset="0"/>
              </a:rPr>
              <a:t>Until </a:t>
            </a:r>
            <a:r>
              <a:rPr lang="en-US" sz="1400" b="1" dirty="0" smtClean="0">
                <a:solidFill>
                  <a:srgbClr val="111481"/>
                </a:solidFill>
                <a:latin typeface="Century Gothic" panose="020B0502020202020204" pitchFamily="34" charset="0"/>
              </a:rPr>
              <a:t>UGC Open Access Policy Consultation </a:t>
            </a:r>
            <a:r>
              <a:rPr lang="en-US" sz="1400" dirty="0" smtClean="0">
                <a:solidFill>
                  <a:srgbClr val="111481"/>
                </a:solidFill>
                <a:latin typeface="Century Gothic" panose="020B0502020202020204" pitchFamily="34" charset="0"/>
              </a:rPr>
              <a:t>– requesting statistics of UGC-Project Funded Publications with OA …..</a:t>
            </a:r>
          </a:p>
          <a:p>
            <a:pPr fontAlgn="base">
              <a:spcBef>
                <a:spcPts val="600"/>
              </a:spcBef>
            </a:pPr>
            <a:r>
              <a:rPr lang="en-US" sz="1400" dirty="0" smtClean="0">
                <a:solidFill>
                  <a:srgbClr val="111481"/>
                </a:solidFill>
                <a:latin typeface="Century Gothic" panose="020B0502020202020204" pitchFamily="34" charset="0"/>
              </a:rPr>
              <a:t>RO utilized that linkage to help compiling part of their responses  </a:t>
            </a:r>
          </a:p>
          <a:p>
            <a:pPr marL="285750" indent="-285750" fontAlgn="base">
              <a:spcBef>
                <a:spcPts val="600"/>
              </a:spcBef>
              <a:buFont typeface="Wingdings" panose="05000000000000000000" pitchFamily="2" charset="2"/>
              <a:buChar char="Ø"/>
            </a:pPr>
            <a:r>
              <a:rPr lang="en-US" sz="1400" dirty="0" smtClean="0">
                <a:solidFill>
                  <a:srgbClr val="111481"/>
                </a:solidFill>
                <a:latin typeface="Century Gothic" panose="020B0502020202020204" pitchFamily="34" charset="0"/>
              </a:rPr>
              <a:t>Get involved to validate linkage </a:t>
            </a:r>
          </a:p>
          <a:p>
            <a:pPr marL="285750" indent="-285750" fontAlgn="base">
              <a:spcBef>
                <a:spcPts val="600"/>
              </a:spcBef>
              <a:buFont typeface="Wingdings" panose="05000000000000000000" pitchFamily="2" charset="2"/>
              <a:buChar char="Ø"/>
            </a:pPr>
            <a:r>
              <a:rPr lang="en-US" sz="1400" dirty="0" smtClean="0">
                <a:solidFill>
                  <a:srgbClr val="111481"/>
                </a:solidFill>
                <a:latin typeface="Century Gothic" panose="020B0502020202020204" pitchFamily="34" charset="0"/>
              </a:rPr>
              <a:t>Share Updates / Reports with details related to Publications with Library   </a:t>
            </a:r>
          </a:p>
          <a:p>
            <a:pPr marL="285750" indent="-285750" fontAlgn="base">
              <a:spcBef>
                <a:spcPts val="600"/>
              </a:spcBef>
              <a:buFont typeface="Wingdings" panose="05000000000000000000" pitchFamily="2" charset="2"/>
              <a:buChar char="Ø"/>
            </a:pPr>
            <a:endParaRPr lang="en-US" sz="1400" dirty="0" smtClean="0">
              <a:solidFill>
                <a:srgbClr val="111481"/>
              </a:solidFill>
              <a:latin typeface="Century Gothic" panose="020B0502020202020204" pitchFamily="34" charset="0"/>
            </a:endParaRPr>
          </a:p>
        </p:txBody>
      </p:sp>
      <p:cxnSp>
        <p:nvCxnSpPr>
          <p:cNvPr id="86" name="Curved Connector 85"/>
          <p:cNvCxnSpPr/>
          <p:nvPr/>
        </p:nvCxnSpPr>
        <p:spPr>
          <a:xfrm rot="16200000" flipV="1">
            <a:off x="6798429" y="2025130"/>
            <a:ext cx="1753389" cy="269144"/>
          </a:xfrm>
          <a:prstGeom prst="curvedConnector3">
            <a:avLst>
              <a:gd name="adj1" fmla="val 50000"/>
            </a:avLst>
          </a:prstGeom>
          <a:ln w="19050">
            <a:tailEnd type="triangle"/>
          </a:ln>
        </p:spPr>
        <p:style>
          <a:lnRef idx="1">
            <a:schemeClr val="accent2"/>
          </a:lnRef>
          <a:fillRef idx="0">
            <a:schemeClr val="accent2"/>
          </a:fillRef>
          <a:effectRef idx="0">
            <a:schemeClr val="accent2"/>
          </a:effectRef>
          <a:fontRef idx="minor">
            <a:schemeClr val="tx1"/>
          </a:fontRef>
        </p:style>
      </p:cxnSp>
      <p:grpSp>
        <p:nvGrpSpPr>
          <p:cNvPr id="109" name="Group 108"/>
          <p:cNvGrpSpPr/>
          <p:nvPr/>
        </p:nvGrpSpPr>
        <p:grpSpPr>
          <a:xfrm>
            <a:off x="6317738" y="90513"/>
            <a:ext cx="5642878" cy="511762"/>
            <a:chOff x="3384038" y="62954"/>
            <a:chExt cx="5642878" cy="511762"/>
          </a:xfrm>
        </p:grpSpPr>
        <p:grpSp>
          <p:nvGrpSpPr>
            <p:cNvPr id="64" name="Group 63"/>
            <p:cNvGrpSpPr/>
            <p:nvPr/>
          </p:nvGrpSpPr>
          <p:grpSpPr>
            <a:xfrm>
              <a:off x="7771327" y="63087"/>
              <a:ext cx="595618" cy="473759"/>
              <a:chOff x="10773597" y="182682"/>
              <a:chExt cx="985544" cy="846409"/>
            </a:xfrm>
          </p:grpSpPr>
          <p:pic>
            <p:nvPicPr>
              <p:cNvPr id="65" name="Picture 6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12732" y="182682"/>
                <a:ext cx="846409" cy="846409"/>
              </a:xfrm>
              <a:prstGeom prst="rect">
                <a:avLst/>
              </a:prstGeom>
              <a:solidFill>
                <a:schemeClr val="bg1"/>
              </a:solidFill>
            </p:spPr>
          </p:pic>
          <mc:AlternateContent xmlns:mc="http://schemas.openxmlformats.org/markup-compatibility/2006" xmlns:a14="http://schemas.microsoft.com/office/drawing/2010/main">
            <mc:Choice Requires="a14">
              <p:sp>
                <p:nvSpPr>
                  <p:cNvPr id="66" name="TextBox 65"/>
                  <p:cNvSpPr txBox="1"/>
                  <p:nvPr/>
                </p:nvSpPr>
                <p:spPr>
                  <a:xfrm>
                    <a:off x="10773597" y="480730"/>
                    <a:ext cx="794974" cy="43989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bg1"/>
                              </a:solidFill>
                              <a:latin typeface="Cambria Math" panose="02040503050406030204" pitchFamily="18" charset="0"/>
                            </a:rPr>
                            <m:t>$</m:t>
                          </m:r>
                        </m:oMath>
                      </m:oMathPara>
                    </a14:m>
                    <a:endParaRPr lang="en-US" sz="1200" dirty="0">
                      <a:solidFill>
                        <a:schemeClr val="bg1"/>
                      </a:solidFill>
                    </a:endParaRPr>
                  </a:p>
                </p:txBody>
              </p:sp>
            </mc:Choice>
            <mc:Fallback xmlns="">
              <p:sp>
                <p:nvSpPr>
                  <p:cNvPr id="66" name="TextBox 65"/>
                  <p:cNvSpPr txBox="1">
                    <a:spLocks noRot="1" noChangeAspect="1" noMove="1" noResize="1" noEditPoints="1" noAdjustHandles="1" noChangeArrowheads="1" noChangeShapeType="1" noTextEdit="1"/>
                  </p:cNvSpPr>
                  <p:nvPr/>
                </p:nvSpPr>
                <p:spPr>
                  <a:xfrm>
                    <a:off x="10773597" y="480730"/>
                    <a:ext cx="794974" cy="439894"/>
                  </a:xfrm>
                  <a:prstGeom prst="rect">
                    <a:avLst/>
                  </a:prstGeom>
                  <a:blipFill>
                    <a:blip r:embed="rId8"/>
                    <a:stretch>
                      <a:fillRect t="-2439" b="-19512"/>
                    </a:stretch>
                  </a:blipFill>
                </p:spPr>
                <p:txBody>
                  <a:bodyPr/>
                  <a:lstStyle/>
                  <a:p>
                    <a:r>
                      <a:rPr lang="en-US">
                        <a:noFill/>
                      </a:rPr>
                      <a:t> </a:t>
                    </a:r>
                  </a:p>
                </p:txBody>
              </p:sp>
            </mc:Fallback>
          </mc:AlternateContent>
        </p:grpSp>
        <p:pic>
          <p:nvPicPr>
            <p:cNvPr id="50" name="Picture 4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68956" y="62954"/>
              <a:ext cx="657960" cy="511762"/>
            </a:xfrm>
            <a:prstGeom prst="rect">
              <a:avLst/>
            </a:prstGeom>
          </p:spPr>
        </p:pic>
        <p:sp>
          <p:nvSpPr>
            <p:cNvPr id="108" name="Rectangle 107"/>
            <p:cNvSpPr/>
            <p:nvPr/>
          </p:nvSpPr>
          <p:spPr>
            <a:xfrm>
              <a:off x="3384038" y="148947"/>
              <a:ext cx="4878125" cy="338554"/>
            </a:xfrm>
            <a:prstGeom prst="rect">
              <a:avLst/>
            </a:prstGeom>
          </p:spPr>
          <p:txBody>
            <a:bodyPr wrap="square">
              <a:spAutoFit/>
            </a:bodyPr>
            <a:lstStyle/>
            <a:p>
              <a:pPr fontAlgn="base"/>
              <a:r>
                <a:rPr lang="en-US" sz="1600" b="1" dirty="0" smtClean="0">
                  <a:solidFill>
                    <a:srgbClr val="1C4587"/>
                  </a:solidFill>
                  <a:latin typeface="Century Gothic" panose="020B0502020202020204" pitchFamily="34" charset="0"/>
                </a:rPr>
                <a:t>Cross-referencing Projects with Publications</a:t>
              </a:r>
              <a:endParaRPr lang="en-US" sz="1600" b="1" dirty="0">
                <a:solidFill>
                  <a:srgbClr val="1C4587"/>
                </a:solidFill>
                <a:latin typeface="Century Gothic" panose="020B0502020202020204" pitchFamily="34" charset="0"/>
              </a:endParaRPr>
            </a:p>
          </p:txBody>
        </p:sp>
      </p:grpSp>
      <p:cxnSp>
        <p:nvCxnSpPr>
          <p:cNvPr id="111" name="Straight Connector 110"/>
          <p:cNvCxnSpPr/>
          <p:nvPr/>
        </p:nvCxnSpPr>
        <p:spPr>
          <a:xfrm flipV="1">
            <a:off x="231553" y="5305425"/>
            <a:ext cx="11827097" cy="1905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728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oup 50"/>
          <p:cNvGrpSpPr/>
          <p:nvPr/>
        </p:nvGrpSpPr>
        <p:grpSpPr>
          <a:xfrm>
            <a:off x="166207" y="-82162"/>
            <a:ext cx="1134577" cy="830997"/>
            <a:chOff x="2820619" y="4070506"/>
            <a:chExt cx="1134577" cy="830997"/>
          </a:xfrm>
        </p:grpSpPr>
        <p:sp>
          <p:nvSpPr>
            <p:cNvPr id="54" name="Flowchart: Process 53"/>
            <p:cNvSpPr/>
            <p:nvPr/>
          </p:nvSpPr>
          <p:spPr>
            <a:xfrm>
              <a:off x="2820619" y="4260530"/>
              <a:ext cx="574616" cy="583836"/>
            </a:xfrm>
            <a:prstGeom prst="flowChartProcess">
              <a:avLst/>
            </a:prstGeom>
            <a:solidFill>
              <a:srgbClr val="3377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5" name="TextBox 54"/>
            <p:cNvSpPr txBox="1"/>
            <p:nvPr/>
          </p:nvSpPr>
          <p:spPr>
            <a:xfrm>
              <a:off x="2963631" y="4070506"/>
              <a:ext cx="991565" cy="830997"/>
            </a:xfrm>
            <a:prstGeom prst="rect">
              <a:avLst/>
            </a:prstGeom>
            <a:noFill/>
          </p:spPr>
          <p:txBody>
            <a:bodyPr wrap="square" rtlCol="0">
              <a:spAutoFit/>
            </a:bodyPr>
            <a:lstStyle/>
            <a:p>
              <a:r>
                <a:rPr lang="en-US" altLang="zh-HK" sz="4800" b="1" dirty="0" smtClean="0">
                  <a:solidFill>
                    <a:srgbClr val="002060"/>
                  </a:solidFill>
                  <a:latin typeface="Century Gothic" panose="020B0502020202020204" pitchFamily="34" charset="0"/>
                </a:rPr>
                <a:t>R</a:t>
              </a:r>
              <a:endParaRPr lang="en-US" altLang="zh-HK" sz="4800" b="1" dirty="0">
                <a:solidFill>
                  <a:srgbClr val="002060"/>
                </a:solidFill>
                <a:latin typeface="Century Gothic" panose="020B0502020202020204" pitchFamily="34" charset="0"/>
                <a:ea typeface="KaiTi" panose="02010609060101010101" pitchFamily="49" charset="-122"/>
              </a:endParaRPr>
            </a:p>
          </p:txBody>
        </p:sp>
      </p:grpSp>
      <p:sp>
        <p:nvSpPr>
          <p:cNvPr id="56" name="Rectangle 55"/>
          <p:cNvSpPr/>
          <p:nvPr/>
        </p:nvSpPr>
        <p:spPr>
          <a:xfrm>
            <a:off x="676255" y="92897"/>
            <a:ext cx="1976867" cy="400110"/>
          </a:xfrm>
          <a:prstGeom prst="rect">
            <a:avLst/>
          </a:prstGeom>
        </p:spPr>
        <p:txBody>
          <a:bodyPr wrap="square">
            <a:spAutoFit/>
          </a:bodyPr>
          <a:lstStyle/>
          <a:p>
            <a:r>
              <a:rPr lang="en-US" sz="2000" dirty="0" err="1" smtClean="0">
                <a:solidFill>
                  <a:srgbClr val="3377FF"/>
                </a:solidFill>
                <a:latin typeface="Century Gothic" panose="020B0502020202020204" pitchFamily="34" charset="0"/>
              </a:rPr>
              <a:t>eusable</a:t>
            </a:r>
            <a:endParaRPr lang="en-US" sz="2000" dirty="0">
              <a:solidFill>
                <a:srgbClr val="3377FF"/>
              </a:solidFill>
              <a:latin typeface="Century Gothic" panose="020B0502020202020204" pitchFamily="34" charset="0"/>
            </a:endParaRPr>
          </a:p>
        </p:txBody>
      </p:sp>
      <p:sp>
        <p:nvSpPr>
          <p:cNvPr id="57" name="Rectangle 56"/>
          <p:cNvSpPr/>
          <p:nvPr/>
        </p:nvSpPr>
        <p:spPr>
          <a:xfrm>
            <a:off x="453515" y="1441507"/>
            <a:ext cx="4242310" cy="777136"/>
          </a:xfrm>
          <a:prstGeom prst="rect">
            <a:avLst/>
          </a:prstGeom>
        </p:spPr>
        <p:txBody>
          <a:bodyPr wrap="square">
            <a:spAutoFit/>
          </a:bodyPr>
          <a:lstStyle/>
          <a:p>
            <a:pPr marL="173736" indent="-173736" fontAlgn="base">
              <a:spcBef>
                <a:spcPts val="300"/>
              </a:spcBef>
              <a:buFont typeface="Arial" panose="020B0604020202020204" pitchFamily="34" charset="0"/>
              <a:buChar char="•"/>
            </a:pPr>
            <a:r>
              <a:rPr lang="en-US" sz="1400" dirty="0" smtClean="0">
                <a:solidFill>
                  <a:srgbClr val="111481"/>
                </a:solidFill>
                <a:latin typeface="+mj-lt"/>
              </a:rPr>
              <a:t>Selection Workflow Embedded with Lingnan Scholars (Publications + Impact) </a:t>
            </a:r>
          </a:p>
          <a:p>
            <a:pPr marL="173736" indent="-173736" fontAlgn="base">
              <a:spcBef>
                <a:spcPts val="300"/>
              </a:spcBef>
              <a:buFont typeface="Arial" panose="020B0604020202020204" pitchFamily="34" charset="0"/>
              <a:buChar char="•"/>
            </a:pPr>
            <a:r>
              <a:rPr lang="en-US" sz="1400" dirty="0" smtClean="0">
                <a:solidFill>
                  <a:srgbClr val="111481"/>
                </a:solidFill>
                <a:latin typeface="+mj-lt"/>
              </a:rPr>
              <a:t>Data Synchronized to Submission system via API</a:t>
            </a:r>
          </a:p>
        </p:txBody>
      </p:sp>
      <p:sp>
        <p:nvSpPr>
          <p:cNvPr id="67" name="Rectangle 66"/>
          <p:cNvSpPr/>
          <p:nvPr/>
        </p:nvSpPr>
        <p:spPr>
          <a:xfrm>
            <a:off x="285545" y="1072175"/>
            <a:ext cx="2283485" cy="369332"/>
          </a:xfrm>
          <a:prstGeom prst="rect">
            <a:avLst/>
          </a:prstGeom>
        </p:spPr>
        <p:txBody>
          <a:bodyPr wrap="square">
            <a:spAutoFit/>
          </a:bodyPr>
          <a:lstStyle/>
          <a:p>
            <a:r>
              <a:rPr lang="en-US" b="1" dirty="0" smtClean="0">
                <a:solidFill>
                  <a:srgbClr val="002060"/>
                </a:solidFill>
                <a:latin typeface="Century Gothic" panose="020B0502020202020204" pitchFamily="34" charset="0"/>
              </a:rPr>
              <a:t>RAE2020</a:t>
            </a:r>
            <a:endParaRPr lang="en-US" b="1" dirty="0">
              <a:solidFill>
                <a:srgbClr val="002060"/>
              </a:solidFill>
              <a:latin typeface="Century Gothic" panose="020B0502020202020204" pitchFamily="34" charset="0"/>
            </a:endParaRPr>
          </a:p>
        </p:txBody>
      </p:sp>
      <p:sp>
        <p:nvSpPr>
          <p:cNvPr id="68" name="Rectangle 67"/>
          <p:cNvSpPr/>
          <p:nvPr/>
        </p:nvSpPr>
        <p:spPr>
          <a:xfrm>
            <a:off x="5615512" y="1436847"/>
            <a:ext cx="6313418" cy="1069524"/>
          </a:xfrm>
          <a:prstGeom prst="rect">
            <a:avLst/>
          </a:prstGeom>
        </p:spPr>
        <p:txBody>
          <a:bodyPr wrap="square">
            <a:spAutoFit/>
          </a:bodyPr>
          <a:lstStyle/>
          <a:p>
            <a:pPr marL="173736" indent="-173736" fontAlgn="base">
              <a:spcBef>
                <a:spcPts val="300"/>
              </a:spcBef>
              <a:buFont typeface="Arial" panose="020B0604020202020204" pitchFamily="34" charset="0"/>
              <a:buChar char="•"/>
            </a:pPr>
            <a:r>
              <a:rPr lang="en-US" sz="1400" dirty="0" smtClean="0">
                <a:solidFill>
                  <a:srgbClr val="111481"/>
                </a:solidFill>
                <a:latin typeface="+mj-lt"/>
              </a:rPr>
              <a:t>UGC Reports / Statistics </a:t>
            </a:r>
          </a:p>
          <a:p>
            <a:pPr fontAlgn="base">
              <a:spcBef>
                <a:spcPts val="300"/>
              </a:spcBef>
            </a:pPr>
            <a:r>
              <a:rPr lang="en-US" sz="1400" dirty="0" smtClean="0">
                <a:solidFill>
                  <a:srgbClr val="111481"/>
                </a:solidFill>
                <a:latin typeface="+mj-lt"/>
              </a:rPr>
              <a:t>     - Common Data Collection Format (CDCF) </a:t>
            </a:r>
          </a:p>
          <a:p>
            <a:pPr fontAlgn="base">
              <a:spcBef>
                <a:spcPts val="300"/>
              </a:spcBef>
            </a:pPr>
            <a:r>
              <a:rPr lang="en-US" sz="1400" dirty="0">
                <a:solidFill>
                  <a:srgbClr val="111481"/>
                </a:solidFill>
                <a:latin typeface="+mj-lt"/>
              </a:rPr>
              <a:t> </a:t>
            </a:r>
            <a:r>
              <a:rPr lang="en-US" sz="1400" dirty="0" smtClean="0">
                <a:solidFill>
                  <a:srgbClr val="111481"/>
                </a:solidFill>
                <a:latin typeface="+mj-lt"/>
              </a:rPr>
              <a:t>    - University Accountability Agreement </a:t>
            </a:r>
          </a:p>
          <a:p>
            <a:pPr marL="173736" indent="-173736" fontAlgn="base">
              <a:spcBef>
                <a:spcPts val="300"/>
              </a:spcBef>
              <a:buFont typeface="Arial" panose="020B0604020202020204" pitchFamily="34" charset="0"/>
              <a:buChar char="•"/>
            </a:pPr>
            <a:r>
              <a:rPr lang="en-US" sz="1400" dirty="0">
                <a:solidFill>
                  <a:srgbClr val="111481"/>
                </a:solidFill>
                <a:latin typeface="+mj-lt"/>
              </a:rPr>
              <a:t>Association to Advance Collegiate Schools of </a:t>
            </a:r>
            <a:r>
              <a:rPr lang="en-US" sz="1400" dirty="0" smtClean="0">
                <a:solidFill>
                  <a:srgbClr val="111481"/>
                </a:solidFill>
                <a:latin typeface="+mj-lt"/>
              </a:rPr>
              <a:t>Business (AACSB) Accreditation</a:t>
            </a:r>
          </a:p>
        </p:txBody>
      </p:sp>
      <p:sp>
        <p:nvSpPr>
          <p:cNvPr id="69" name="Rectangle 68"/>
          <p:cNvSpPr/>
          <p:nvPr/>
        </p:nvSpPr>
        <p:spPr>
          <a:xfrm>
            <a:off x="5493827" y="1072175"/>
            <a:ext cx="3510306" cy="369332"/>
          </a:xfrm>
          <a:prstGeom prst="rect">
            <a:avLst/>
          </a:prstGeom>
        </p:spPr>
        <p:txBody>
          <a:bodyPr wrap="square">
            <a:spAutoFit/>
          </a:bodyPr>
          <a:lstStyle/>
          <a:p>
            <a:r>
              <a:rPr lang="en-US" b="1" dirty="0" smtClean="0">
                <a:solidFill>
                  <a:srgbClr val="002060"/>
                </a:solidFill>
                <a:latin typeface="Century Gothic" panose="020B0502020202020204" pitchFamily="34" charset="0"/>
              </a:rPr>
              <a:t>Reporting / Statistics</a:t>
            </a:r>
            <a:endParaRPr lang="en-US" b="1" dirty="0">
              <a:solidFill>
                <a:srgbClr val="002060"/>
              </a:solidFill>
              <a:latin typeface="Century Gothic" panose="020B0502020202020204" pitchFamily="34" charset="0"/>
            </a:endParaRPr>
          </a:p>
        </p:txBody>
      </p:sp>
      <p:sp>
        <p:nvSpPr>
          <p:cNvPr id="70" name="Rectangle 69"/>
          <p:cNvSpPr/>
          <p:nvPr/>
        </p:nvSpPr>
        <p:spPr>
          <a:xfrm>
            <a:off x="2574670" y="6100645"/>
            <a:ext cx="4242310" cy="307777"/>
          </a:xfrm>
          <a:prstGeom prst="rect">
            <a:avLst/>
          </a:prstGeom>
        </p:spPr>
        <p:txBody>
          <a:bodyPr wrap="square">
            <a:spAutoFit/>
          </a:bodyPr>
          <a:lstStyle/>
          <a:p>
            <a:pPr marL="173736" indent="-173736" fontAlgn="base">
              <a:spcBef>
                <a:spcPts val="600"/>
              </a:spcBef>
              <a:buFont typeface="Arial" panose="020B0604020202020204" pitchFamily="34" charset="0"/>
              <a:buChar char="•"/>
            </a:pPr>
            <a:r>
              <a:rPr lang="en-US" sz="1400" dirty="0" smtClean="0">
                <a:solidFill>
                  <a:srgbClr val="111481"/>
                </a:solidFill>
                <a:latin typeface="+mj-lt"/>
              </a:rPr>
              <a:t>Research Impact Showcase </a:t>
            </a:r>
          </a:p>
        </p:txBody>
      </p:sp>
      <p:sp>
        <p:nvSpPr>
          <p:cNvPr id="71" name="Rectangle 70"/>
          <p:cNvSpPr/>
          <p:nvPr/>
        </p:nvSpPr>
        <p:spPr>
          <a:xfrm>
            <a:off x="166207" y="2739132"/>
            <a:ext cx="6826264" cy="369332"/>
          </a:xfrm>
          <a:prstGeom prst="rect">
            <a:avLst/>
          </a:prstGeom>
        </p:spPr>
        <p:txBody>
          <a:bodyPr wrap="square">
            <a:spAutoFit/>
          </a:bodyPr>
          <a:lstStyle/>
          <a:p>
            <a:r>
              <a:rPr lang="en-US" b="1" dirty="0" smtClean="0">
                <a:solidFill>
                  <a:srgbClr val="002060"/>
                </a:solidFill>
                <a:latin typeface="Century Gothic" panose="020B0502020202020204" pitchFamily="34" charset="0"/>
              </a:rPr>
              <a:t>Library’s Experimental Attempts</a:t>
            </a:r>
            <a:endParaRPr lang="en-US" b="1" dirty="0">
              <a:solidFill>
                <a:srgbClr val="002060"/>
              </a:solidFill>
              <a:latin typeface="Century Gothic" panose="020B0502020202020204" pitchFamily="34" charset="0"/>
            </a:endParaRPr>
          </a:p>
        </p:txBody>
      </p:sp>
      <p:pic>
        <p:nvPicPr>
          <p:cNvPr id="2" name="Picture 1"/>
          <p:cNvPicPr>
            <a:picLocks noChangeAspect="1"/>
          </p:cNvPicPr>
          <p:nvPr/>
        </p:nvPicPr>
        <p:blipFill>
          <a:blip r:embed="rId2"/>
          <a:stretch>
            <a:fillRect/>
          </a:stretch>
        </p:blipFill>
        <p:spPr>
          <a:xfrm>
            <a:off x="2487605" y="3454871"/>
            <a:ext cx="4416439" cy="2645774"/>
          </a:xfrm>
          <a:prstGeom prst="rect">
            <a:avLst/>
          </a:prstGeom>
        </p:spPr>
      </p:pic>
      <p:sp>
        <p:nvSpPr>
          <p:cNvPr id="72" name="Rectangle 71"/>
          <p:cNvSpPr/>
          <p:nvPr/>
        </p:nvSpPr>
        <p:spPr>
          <a:xfrm>
            <a:off x="2756079" y="6279447"/>
            <a:ext cx="4139362" cy="276999"/>
          </a:xfrm>
          <a:prstGeom prst="rect">
            <a:avLst/>
          </a:prstGeom>
        </p:spPr>
        <p:txBody>
          <a:bodyPr wrap="square">
            <a:spAutoFit/>
          </a:bodyPr>
          <a:lstStyle/>
          <a:p>
            <a:r>
              <a:rPr lang="en-US" sz="1200" dirty="0" smtClean="0">
                <a:hlinkClick r:id="rId3"/>
              </a:rPr>
              <a:t>https</a:t>
            </a:r>
            <a:r>
              <a:rPr lang="en-US" sz="1200" dirty="0">
                <a:hlinkClick r:id="rId3"/>
              </a:rPr>
              <a:t>://</a:t>
            </a:r>
            <a:r>
              <a:rPr lang="en-US" sz="1200" dirty="0" smtClean="0">
                <a:hlinkClick r:id="rId3"/>
              </a:rPr>
              <a:t>www.library.ln.edu.hk/en/research/measure/impact</a:t>
            </a:r>
            <a:r>
              <a:rPr lang="en-US" sz="1200" dirty="0" smtClean="0"/>
              <a:t> </a:t>
            </a:r>
            <a:endParaRPr lang="en-US" sz="1200" dirty="0"/>
          </a:p>
        </p:txBody>
      </p:sp>
      <p:sp>
        <p:nvSpPr>
          <p:cNvPr id="75" name="Rectangle 74"/>
          <p:cNvSpPr/>
          <p:nvPr/>
        </p:nvSpPr>
        <p:spPr>
          <a:xfrm>
            <a:off x="254989" y="3006655"/>
            <a:ext cx="4242310" cy="307777"/>
          </a:xfrm>
          <a:prstGeom prst="rect">
            <a:avLst/>
          </a:prstGeom>
        </p:spPr>
        <p:txBody>
          <a:bodyPr wrap="square">
            <a:spAutoFit/>
          </a:bodyPr>
          <a:lstStyle/>
          <a:p>
            <a:pPr fontAlgn="base">
              <a:spcBef>
                <a:spcPts val="600"/>
              </a:spcBef>
            </a:pPr>
            <a:r>
              <a:rPr lang="en-US" sz="1400" dirty="0" smtClean="0">
                <a:solidFill>
                  <a:srgbClr val="111481"/>
                </a:solidFill>
                <a:latin typeface="+mj-lt"/>
              </a:rPr>
              <a:t>Make use of Lingnan Scholars data</a:t>
            </a:r>
          </a:p>
        </p:txBody>
      </p:sp>
      <p:cxnSp>
        <p:nvCxnSpPr>
          <p:cNvPr id="6" name="Straight Connector 5"/>
          <p:cNvCxnSpPr/>
          <p:nvPr/>
        </p:nvCxnSpPr>
        <p:spPr>
          <a:xfrm>
            <a:off x="166207" y="2613590"/>
            <a:ext cx="10952643" cy="6350"/>
          </a:xfrm>
          <a:prstGeom prst="line">
            <a:avLst/>
          </a:prstGeom>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8899019" y="92897"/>
            <a:ext cx="1917605" cy="598467"/>
            <a:chOff x="6299964" y="1338618"/>
            <a:chExt cx="4530752" cy="1329484"/>
          </a:xfrm>
        </p:grpSpPr>
        <p:sp>
          <p:nvSpPr>
            <p:cNvPr id="22" name="Rectangle 21"/>
            <p:cNvSpPr/>
            <p:nvPr/>
          </p:nvSpPr>
          <p:spPr>
            <a:xfrm>
              <a:off x="6299964" y="1338618"/>
              <a:ext cx="4530752" cy="1329484"/>
            </a:xfrm>
            <a:prstGeom prst="rect">
              <a:avLst/>
            </a:prstGeom>
            <a:solidFill>
              <a:srgbClr val="6646F0"/>
            </a:solidFill>
            <a:ln>
              <a:solidFill>
                <a:srgbClr val="78787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HK" altLang="en-US"/>
            </a:p>
          </p:txBody>
        </p:sp>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382" y="1439148"/>
              <a:ext cx="4386392" cy="1142158"/>
            </a:xfrm>
            <a:prstGeom prst="rect">
              <a:avLst/>
            </a:prstGeom>
          </p:spPr>
        </p:pic>
      </p:grpSp>
    </p:spTree>
    <p:extLst>
      <p:ext uri="{BB962C8B-B14F-4D97-AF65-F5344CB8AC3E}">
        <p14:creationId xmlns:p14="http://schemas.microsoft.com/office/powerpoint/2010/main" val="432902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p:cNvPicPr>
            <a:picLocks noChangeAspect="1"/>
          </p:cNvPicPr>
          <p:nvPr/>
        </p:nvPicPr>
        <p:blipFill>
          <a:blip r:embed="rId2"/>
          <a:stretch>
            <a:fillRect/>
          </a:stretch>
        </p:blipFill>
        <p:spPr>
          <a:xfrm>
            <a:off x="687571" y="1155228"/>
            <a:ext cx="2571076" cy="3163629"/>
          </a:xfrm>
          <a:prstGeom prst="rect">
            <a:avLst/>
          </a:prstGeom>
        </p:spPr>
      </p:pic>
      <p:grpSp>
        <p:nvGrpSpPr>
          <p:cNvPr id="49" name="Group 48"/>
          <p:cNvGrpSpPr/>
          <p:nvPr/>
        </p:nvGrpSpPr>
        <p:grpSpPr>
          <a:xfrm>
            <a:off x="339248" y="200683"/>
            <a:ext cx="2687303" cy="720328"/>
            <a:chOff x="4516980" y="2246848"/>
            <a:chExt cx="2687303" cy="720328"/>
          </a:xfrm>
        </p:grpSpPr>
        <p:sp>
          <p:nvSpPr>
            <p:cNvPr id="50" name="TextBox 49"/>
            <p:cNvSpPr txBox="1"/>
            <p:nvPr/>
          </p:nvSpPr>
          <p:spPr>
            <a:xfrm>
              <a:off x="4516980" y="2246848"/>
              <a:ext cx="1601462" cy="707886"/>
            </a:xfrm>
            <a:prstGeom prst="rect">
              <a:avLst/>
            </a:prstGeom>
            <a:noFill/>
          </p:spPr>
          <p:txBody>
            <a:bodyPr wrap="square" rtlCol="0">
              <a:spAutoFit/>
            </a:bodyPr>
            <a:lstStyle/>
            <a:p>
              <a:r>
                <a:rPr lang="en-US" altLang="zh-HK" sz="4000" b="1" dirty="0" smtClean="0">
                  <a:solidFill>
                    <a:srgbClr val="002060"/>
                  </a:solidFill>
                  <a:latin typeface="Century Gothic" panose="020B0502020202020204" pitchFamily="34" charset="0"/>
                  <a:ea typeface="KaiTi" panose="02010609060101010101" pitchFamily="49" charset="-122"/>
                  <a:cs typeface="Courier New" panose="02070309020205020404" pitchFamily="49" charset="0"/>
                </a:rPr>
                <a:t>FAIR</a:t>
              </a:r>
              <a:r>
                <a:rPr lang="en-US" altLang="zh-HK" sz="4000" b="1" dirty="0" smtClean="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rPr>
                <a:t>-</a:t>
              </a:r>
              <a:endParaRPr lang="en-US" altLang="zh-HK" sz="2400" dirty="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endParaRPr>
            </a:p>
          </p:txBody>
        </p:sp>
        <p:sp>
          <p:nvSpPr>
            <p:cNvPr id="51" name="TextBox 50"/>
            <p:cNvSpPr txBox="1"/>
            <p:nvPr/>
          </p:nvSpPr>
          <p:spPr>
            <a:xfrm>
              <a:off x="5799065" y="2259290"/>
              <a:ext cx="1405218" cy="707886"/>
            </a:xfrm>
            <a:prstGeom prst="rect">
              <a:avLst/>
            </a:prstGeom>
            <a:noFill/>
          </p:spPr>
          <p:txBody>
            <a:bodyPr wrap="square" rtlCol="0">
              <a:spAutoFit/>
            </a:bodyPr>
            <a:lstStyle/>
            <a:p>
              <a:r>
                <a:rPr lang="en-US" altLang="zh-HK" sz="4000" b="1" dirty="0" smtClean="0">
                  <a:solidFill>
                    <a:srgbClr val="CC0000"/>
                  </a:solidFill>
                  <a:latin typeface="Century Gothic" panose="020B0502020202020204" pitchFamily="34" charset="0"/>
                  <a:ea typeface="KaiTi" panose="02010609060101010101" pitchFamily="49" charset="-122"/>
                  <a:cs typeface="Courier New" panose="02070309020205020404" pitchFamily="49" charset="0"/>
                </a:rPr>
                <a:t>RIMS</a:t>
              </a:r>
              <a:r>
                <a:rPr lang="en-US" altLang="zh-HK" sz="4000" dirty="0" smtClean="0">
                  <a:solidFill>
                    <a:schemeClr val="bg2">
                      <a:lumMod val="75000"/>
                    </a:schemeClr>
                  </a:solidFill>
                  <a:latin typeface="Century Gothic" panose="020B0502020202020204" pitchFamily="34" charset="0"/>
                  <a:ea typeface="KaiTi" panose="02010609060101010101" pitchFamily="49" charset="-122"/>
                  <a:cs typeface="Courier New" panose="02070309020205020404" pitchFamily="49" charset="0"/>
                </a:rPr>
                <a:t> </a:t>
              </a:r>
            </a:p>
          </p:txBody>
        </p:sp>
      </p:grpSp>
      <p:sp>
        <p:nvSpPr>
          <p:cNvPr id="54" name="TextBox 53"/>
          <p:cNvSpPr txBox="1"/>
          <p:nvPr/>
        </p:nvSpPr>
        <p:spPr>
          <a:xfrm>
            <a:off x="3026551" y="274680"/>
            <a:ext cx="9309550" cy="584775"/>
          </a:xfrm>
          <a:prstGeom prst="rect">
            <a:avLst/>
          </a:prstGeom>
          <a:noFill/>
        </p:spPr>
        <p:txBody>
          <a:bodyPr wrap="square" rtlCol="0">
            <a:spAutoFit/>
          </a:bodyPr>
          <a:lstStyle/>
          <a:p>
            <a:r>
              <a:rPr lang="en-US" altLang="zh-HK" sz="3200" dirty="0" smtClean="0">
                <a:solidFill>
                  <a:schemeClr val="tx1">
                    <a:lumMod val="65000"/>
                    <a:lumOff val="35000"/>
                  </a:schemeClr>
                </a:solidFill>
                <a:latin typeface="Century Gothic" panose="020B0502020202020204" pitchFamily="34" charset="0"/>
              </a:rPr>
              <a:t>…a long way to go </a:t>
            </a:r>
            <a:endParaRPr lang="en-US" altLang="zh-HK" sz="1600" dirty="0">
              <a:solidFill>
                <a:schemeClr val="tx1">
                  <a:lumMod val="65000"/>
                  <a:lumOff val="35000"/>
                </a:schemeClr>
              </a:solidFill>
              <a:latin typeface="KaiTi" panose="02010609060101010101" pitchFamily="49" charset="-122"/>
              <a:ea typeface="KaiTi" panose="02010609060101010101" pitchFamily="49" charset="-122"/>
            </a:endParaRPr>
          </a:p>
        </p:txBody>
      </p:sp>
      <p:sp>
        <p:nvSpPr>
          <p:cNvPr id="71" name="Rectangle 70"/>
          <p:cNvSpPr/>
          <p:nvPr/>
        </p:nvSpPr>
        <p:spPr>
          <a:xfrm>
            <a:off x="4178504" y="1886271"/>
            <a:ext cx="4660696" cy="2046714"/>
          </a:xfrm>
          <a:prstGeom prst="rect">
            <a:avLst/>
          </a:prstGeom>
        </p:spPr>
        <p:txBody>
          <a:bodyPr wrap="square">
            <a:spAutoFit/>
          </a:bodyPr>
          <a:lstStyle/>
          <a:p>
            <a:pPr marL="173736" indent="-173736" fontAlgn="base">
              <a:spcBef>
                <a:spcPts val="300"/>
              </a:spcBef>
              <a:buFont typeface="Arial" panose="020B0604020202020204" pitchFamily="34" charset="0"/>
              <a:buChar char="•"/>
            </a:pPr>
            <a:r>
              <a:rPr lang="en-US" sz="1600" dirty="0" smtClean="0">
                <a:solidFill>
                  <a:srgbClr val="111481"/>
                </a:solidFill>
                <a:latin typeface="Century Gothic" panose="020B0502020202020204" pitchFamily="34" charset="0"/>
              </a:rPr>
              <a:t>Strong Force to control the uncontrollable</a:t>
            </a:r>
          </a:p>
          <a:p>
            <a:pPr fontAlgn="base">
              <a:spcBef>
                <a:spcPts val="300"/>
              </a:spcBef>
            </a:pPr>
            <a:r>
              <a:rPr lang="en-US" sz="1600" dirty="0" smtClean="0">
                <a:solidFill>
                  <a:srgbClr val="111481"/>
                </a:solidFill>
                <a:latin typeface="Century Gothic" panose="020B0502020202020204" pitchFamily="34" charset="0"/>
              </a:rPr>
              <a:t>     - a person (with authority)</a:t>
            </a:r>
          </a:p>
          <a:p>
            <a:pPr fontAlgn="base">
              <a:spcBef>
                <a:spcPts val="300"/>
              </a:spcBef>
            </a:pPr>
            <a:r>
              <a:rPr lang="en-US" sz="1600" dirty="0">
                <a:solidFill>
                  <a:srgbClr val="111481"/>
                </a:solidFill>
                <a:latin typeface="Century Gothic" panose="020B0502020202020204" pitchFamily="34" charset="0"/>
              </a:rPr>
              <a:t> </a:t>
            </a:r>
            <a:r>
              <a:rPr lang="en-US" sz="1600" dirty="0" smtClean="0">
                <a:solidFill>
                  <a:srgbClr val="111481"/>
                </a:solidFill>
                <a:latin typeface="Century Gothic" panose="020B0502020202020204" pitchFamily="34" charset="0"/>
              </a:rPr>
              <a:t>    - Mandates / Policy </a:t>
            </a:r>
          </a:p>
          <a:p>
            <a:pPr fontAlgn="base">
              <a:spcBef>
                <a:spcPts val="300"/>
              </a:spcBef>
            </a:pPr>
            <a:r>
              <a:rPr lang="en-US" sz="1600" dirty="0">
                <a:solidFill>
                  <a:srgbClr val="111481"/>
                </a:solidFill>
                <a:latin typeface="Century Gothic" panose="020B0502020202020204" pitchFamily="34" charset="0"/>
              </a:rPr>
              <a:t> </a:t>
            </a:r>
            <a:r>
              <a:rPr lang="en-US" sz="1600" dirty="0" smtClean="0">
                <a:solidFill>
                  <a:srgbClr val="111481"/>
                </a:solidFill>
                <a:latin typeface="Century Gothic" panose="020B0502020202020204" pitchFamily="34" charset="0"/>
              </a:rPr>
              <a:t>    - </a:t>
            </a:r>
            <a:r>
              <a:rPr lang="en-US" sz="1600" dirty="0">
                <a:solidFill>
                  <a:srgbClr val="111481"/>
                </a:solidFill>
                <a:latin typeface="Century Gothic" panose="020B0502020202020204" pitchFamily="34" charset="0"/>
              </a:rPr>
              <a:t>Top-down </a:t>
            </a:r>
            <a:r>
              <a:rPr lang="en-US" sz="1600" dirty="0" smtClean="0">
                <a:solidFill>
                  <a:srgbClr val="111481"/>
                </a:solidFill>
                <a:latin typeface="Century Gothic" panose="020B0502020202020204" pitchFamily="34" charset="0"/>
              </a:rPr>
              <a:t>support</a:t>
            </a:r>
          </a:p>
          <a:p>
            <a:pPr marL="173736" indent="-173736" fontAlgn="base">
              <a:spcBef>
                <a:spcPts val="300"/>
              </a:spcBef>
              <a:buFont typeface="Arial" panose="020B0604020202020204" pitchFamily="34" charset="0"/>
              <a:buChar char="•"/>
            </a:pPr>
            <a:r>
              <a:rPr lang="en-US" sz="1600" dirty="0" smtClean="0">
                <a:solidFill>
                  <a:srgbClr val="111481"/>
                </a:solidFill>
                <a:latin typeface="Century Gothic" panose="020B0502020202020204" pitchFamily="34" charset="0"/>
              </a:rPr>
              <a:t>Stakeholders’ Trust &amp; Cooperation </a:t>
            </a:r>
          </a:p>
          <a:p>
            <a:pPr marL="173736" indent="-173736" fontAlgn="base">
              <a:spcBef>
                <a:spcPts val="300"/>
              </a:spcBef>
              <a:buFont typeface="Arial" panose="020B0604020202020204" pitchFamily="34" charset="0"/>
              <a:buChar char="•"/>
            </a:pPr>
            <a:r>
              <a:rPr lang="en-US" sz="1600" dirty="0" smtClean="0">
                <a:solidFill>
                  <a:srgbClr val="111481"/>
                </a:solidFill>
                <a:latin typeface="Century Gothic" panose="020B0502020202020204" pitchFamily="34" charset="0"/>
              </a:rPr>
              <a:t>Sense of Openness across the University</a:t>
            </a:r>
          </a:p>
          <a:p>
            <a:pPr marL="173736" indent="-173736" fontAlgn="base">
              <a:spcBef>
                <a:spcPts val="300"/>
              </a:spcBef>
              <a:buFont typeface="Arial" panose="020B0604020202020204" pitchFamily="34" charset="0"/>
              <a:buChar char="•"/>
            </a:pPr>
            <a:r>
              <a:rPr lang="en-US" sz="1600" dirty="0">
                <a:solidFill>
                  <a:srgbClr val="111481"/>
                </a:solidFill>
                <a:latin typeface="Century Gothic" panose="020B0502020202020204" pitchFamily="34" charset="0"/>
              </a:rPr>
              <a:t>Right Timing </a:t>
            </a:r>
          </a:p>
        </p:txBody>
      </p:sp>
      <p:grpSp>
        <p:nvGrpSpPr>
          <p:cNvPr id="3" name="Group 2"/>
          <p:cNvGrpSpPr/>
          <p:nvPr/>
        </p:nvGrpSpPr>
        <p:grpSpPr>
          <a:xfrm>
            <a:off x="812179" y="4752653"/>
            <a:ext cx="3023526" cy="1173607"/>
            <a:chOff x="1597126" y="4820127"/>
            <a:chExt cx="3023526" cy="1173607"/>
          </a:xfrm>
        </p:grpSpPr>
        <p:sp>
          <p:nvSpPr>
            <p:cNvPr id="70" name="Rectangle 69"/>
            <p:cNvSpPr/>
            <p:nvPr/>
          </p:nvSpPr>
          <p:spPr>
            <a:xfrm>
              <a:off x="1597126" y="4820127"/>
              <a:ext cx="3023526" cy="307777"/>
            </a:xfrm>
            <a:prstGeom prst="rect">
              <a:avLst/>
            </a:prstGeom>
          </p:spPr>
          <p:txBody>
            <a:bodyPr wrap="square">
              <a:spAutoFit/>
            </a:bodyPr>
            <a:lstStyle/>
            <a:p>
              <a:pPr fontAlgn="base"/>
              <a:r>
                <a:rPr lang="en-US" sz="1400" b="1" dirty="0" smtClean="0">
                  <a:solidFill>
                    <a:schemeClr val="tx1">
                      <a:lumMod val="75000"/>
                      <a:lumOff val="25000"/>
                    </a:schemeClr>
                  </a:solidFill>
                  <a:latin typeface="+mj-lt"/>
                </a:rPr>
                <a:t>Librarian (my reflection) in RIM …</a:t>
              </a:r>
            </a:p>
          </p:txBody>
        </p:sp>
        <p:sp>
          <p:nvSpPr>
            <p:cNvPr id="72" name="Rectangle 71"/>
            <p:cNvSpPr/>
            <p:nvPr/>
          </p:nvSpPr>
          <p:spPr>
            <a:xfrm>
              <a:off x="1776155" y="5039627"/>
              <a:ext cx="2696410" cy="954107"/>
            </a:xfrm>
            <a:prstGeom prst="rect">
              <a:avLst/>
            </a:prstGeom>
          </p:spPr>
          <p:txBody>
            <a:bodyPr wrap="square">
              <a:spAutoFit/>
            </a:bodyPr>
            <a:lstStyle/>
            <a:p>
              <a:pPr fontAlgn="base"/>
              <a:r>
                <a:rPr lang="en-US" sz="1400" dirty="0" smtClean="0">
                  <a:solidFill>
                    <a:schemeClr val="tx1">
                      <a:lumMod val="75000"/>
                      <a:lumOff val="25000"/>
                    </a:schemeClr>
                  </a:solidFill>
                  <a:latin typeface="+mj-lt"/>
                </a:rPr>
                <a:t>~ is not the one to herd cats, but one of those cats to be herded…</a:t>
              </a:r>
            </a:p>
            <a:p>
              <a:pPr fontAlgn="base"/>
              <a:endParaRPr lang="en-US" sz="1400" dirty="0">
                <a:solidFill>
                  <a:schemeClr val="tx1">
                    <a:lumMod val="75000"/>
                    <a:lumOff val="25000"/>
                  </a:schemeClr>
                </a:solidFill>
                <a:latin typeface="+mj-lt"/>
              </a:endParaRPr>
            </a:p>
            <a:p>
              <a:pPr fontAlgn="base"/>
              <a:r>
                <a:rPr lang="en-US" sz="1400" dirty="0" smtClean="0">
                  <a:solidFill>
                    <a:schemeClr val="tx1">
                      <a:lumMod val="75000"/>
                      <a:lumOff val="25000"/>
                    </a:schemeClr>
                  </a:solidFill>
                  <a:latin typeface="+mj-lt"/>
                </a:rPr>
                <a:t>~ go beyond my own remit… </a:t>
              </a:r>
            </a:p>
          </p:txBody>
        </p:sp>
      </p:grpSp>
      <p:sp>
        <p:nvSpPr>
          <p:cNvPr id="78" name="Rectangle 77"/>
          <p:cNvSpPr/>
          <p:nvPr/>
        </p:nvSpPr>
        <p:spPr>
          <a:xfrm>
            <a:off x="4105940" y="1534047"/>
            <a:ext cx="2628235" cy="369332"/>
          </a:xfrm>
          <a:prstGeom prst="rect">
            <a:avLst/>
          </a:prstGeom>
        </p:spPr>
        <p:txBody>
          <a:bodyPr wrap="square">
            <a:spAutoFit/>
          </a:bodyPr>
          <a:lstStyle/>
          <a:p>
            <a:pPr fontAlgn="base"/>
            <a:r>
              <a:rPr lang="en-US" b="1" dirty="0" smtClean="0">
                <a:solidFill>
                  <a:schemeClr val="tx1">
                    <a:lumMod val="75000"/>
                    <a:lumOff val="25000"/>
                  </a:schemeClr>
                </a:solidFill>
                <a:latin typeface="Century Gothic" panose="020B0502020202020204" pitchFamily="34" charset="0"/>
              </a:rPr>
              <a:t>What We need?</a:t>
            </a:r>
          </a:p>
        </p:txBody>
      </p:sp>
      <p:grpSp>
        <p:nvGrpSpPr>
          <p:cNvPr id="2" name="Group 1"/>
          <p:cNvGrpSpPr/>
          <p:nvPr/>
        </p:nvGrpSpPr>
        <p:grpSpPr>
          <a:xfrm>
            <a:off x="9214900" y="949911"/>
            <a:ext cx="2451884" cy="4563692"/>
            <a:chOff x="9214900" y="949911"/>
            <a:chExt cx="2451884" cy="4563692"/>
          </a:xfrm>
        </p:grpSpPr>
        <p:pic>
          <p:nvPicPr>
            <p:cNvPr id="7" name="Picture 6"/>
            <p:cNvPicPr>
              <a:picLocks noChangeAspect="1"/>
            </p:cNvPicPr>
            <p:nvPr/>
          </p:nvPicPr>
          <p:blipFill>
            <a:blip r:embed="rId3"/>
            <a:stretch>
              <a:fillRect/>
            </a:stretch>
          </p:blipFill>
          <p:spPr>
            <a:xfrm>
              <a:off x="9214900" y="949911"/>
              <a:ext cx="2253476" cy="3368946"/>
            </a:xfrm>
            <a:prstGeom prst="rect">
              <a:avLst/>
            </a:prstGeom>
          </p:spPr>
        </p:pic>
        <p:sp>
          <p:nvSpPr>
            <p:cNvPr id="13" name="Rectangle 12"/>
            <p:cNvSpPr/>
            <p:nvPr/>
          </p:nvSpPr>
          <p:spPr>
            <a:xfrm>
              <a:off x="9883005" y="4559496"/>
              <a:ext cx="1783779" cy="954107"/>
            </a:xfrm>
            <a:prstGeom prst="rect">
              <a:avLst/>
            </a:prstGeom>
          </p:spPr>
          <p:txBody>
            <a:bodyPr wrap="square">
              <a:spAutoFit/>
            </a:bodyPr>
            <a:lstStyle/>
            <a:p>
              <a:pPr fontAlgn="base"/>
              <a:r>
                <a:rPr lang="en-US" sz="1400" dirty="0" smtClean="0">
                  <a:solidFill>
                    <a:schemeClr val="tx1">
                      <a:lumMod val="75000"/>
                      <a:lumOff val="25000"/>
                    </a:schemeClr>
                  </a:solidFill>
                  <a:latin typeface="+mj-lt"/>
                </a:rPr>
                <a:t>Thank You! </a:t>
              </a:r>
            </a:p>
            <a:p>
              <a:pPr fontAlgn="base"/>
              <a:endParaRPr lang="en-US" sz="1400" dirty="0">
                <a:solidFill>
                  <a:schemeClr val="tx1">
                    <a:lumMod val="75000"/>
                    <a:lumOff val="25000"/>
                  </a:schemeClr>
                </a:solidFill>
                <a:latin typeface="+mj-lt"/>
              </a:endParaRPr>
            </a:p>
            <a:p>
              <a:pPr fontAlgn="base"/>
              <a:r>
                <a:rPr lang="en-US" sz="1400" dirty="0" smtClean="0">
                  <a:solidFill>
                    <a:schemeClr val="tx1">
                      <a:lumMod val="75000"/>
                      <a:lumOff val="25000"/>
                    </a:schemeClr>
                  </a:solidFill>
                  <a:latin typeface="+mj-lt"/>
                </a:rPr>
                <a:t>Sheila Cheung</a:t>
              </a:r>
            </a:p>
            <a:p>
              <a:pPr fontAlgn="base"/>
              <a:r>
                <a:rPr lang="en-US" sz="1400" dirty="0" smtClean="0">
                  <a:solidFill>
                    <a:schemeClr val="tx1">
                      <a:lumMod val="75000"/>
                      <a:lumOff val="25000"/>
                    </a:schemeClr>
                  </a:solidFill>
                  <a:latin typeface="+mj-lt"/>
                  <a:hlinkClick r:id="rId4"/>
                </a:rPr>
                <a:t>sheila@LN.edu.hk</a:t>
              </a:r>
              <a:r>
                <a:rPr lang="en-US" sz="1400" dirty="0" smtClean="0">
                  <a:solidFill>
                    <a:schemeClr val="tx1">
                      <a:lumMod val="75000"/>
                      <a:lumOff val="25000"/>
                    </a:schemeClr>
                  </a:solidFill>
                  <a:latin typeface="+mj-lt"/>
                </a:rPr>
                <a:t> </a:t>
              </a:r>
            </a:p>
          </p:txBody>
        </p:sp>
      </p:grpSp>
    </p:spTree>
    <p:extLst>
      <p:ext uri="{BB962C8B-B14F-4D97-AF65-F5344CB8AC3E}">
        <p14:creationId xmlns:p14="http://schemas.microsoft.com/office/powerpoint/2010/main" val="413545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flipH="1">
            <a:off x="695691" y="1290518"/>
            <a:ext cx="10016" cy="3948420"/>
          </a:xfrm>
          <a:prstGeom prst="line">
            <a:avLst/>
          </a:prstGeom>
          <a:ln w="19050">
            <a:solidFill>
              <a:srgbClr val="BABABA"/>
            </a:solidFill>
            <a:headEnd type="none" w="med" len="med"/>
            <a:tailEnd type="triangle" w="med" len="med"/>
          </a:ln>
        </p:spPr>
        <p:style>
          <a:lnRef idx="1">
            <a:schemeClr val="accent3"/>
          </a:lnRef>
          <a:fillRef idx="0">
            <a:schemeClr val="accent3"/>
          </a:fillRef>
          <a:effectRef idx="0">
            <a:schemeClr val="accent3"/>
          </a:effectRef>
          <a:fontRef idx="minor">
            <a:schemeClr val="tx1"/>
          </a:fontRef>
        </p:style>
      </p:cxnSp>
      <p:sp>
        <p:nvSpPr>
          <p:cNvPr id="18" name="TextBox 17"/>
          <p:cNvSpPr txBox="1"/>
          <p:nvPr/>
        </p:nvSpPr>
        <p:spPr>
          <a:xfrm>
            <a:off x="110829" y="80253"/>
            <a:ext cx="11037933" cy="707886"/>
          </a:xfrm>
          <a:prstGeom prst="rect">
            <a:avLst/>
          </a:prstGeom>
          <a:noFill/>
        </p:spPr>
        <p:txBody>
          <a:bodyPr wrap="square" rtlCol="0">
            <a:spAutoFit/>
          </a:bodyPr>
          <a:lstStyle/>
          <a:p>
            <a:r>
              <a:rPr lang="en-US" altLang="zh-HK" sz="4000" b="1" dirty="0" err="1" smtClean="0">
                <a:solidFill>
                  <a:srgbClr val="CC0000"/>
                </a:solidFill>
                <a:latin typeface="Century Gothic" panose="020B0502020202020204" pitchFamily="34" charset="0"/>
                <a:ea typeface="KaiTi" panose="02010609060101010101" pitchFamily="49" charset="-122"/>
                <a:cs typeface="Courier New" panose="02070309020205020404" pitchFamily="49" charset="0"/>
              </a:rPr>
              <a:t>RIMS</a:t>
            </a:r>
            <a:r>
              <a:rPr lang="en-US" altLang="zh-HK" sz="4000" dirty="0" err="1" smtClean="0">
                <a:solidFill>
                  <a:schemeClr val="bg2">
                    <a:lumMod val="75000"/>
                  </a:schemeClr>
                </a:solidFill>
                <a:latin typeface="Century Gothic" panose="020B0502020202020204" pitchFamily="34" charset="0"/>
                <a:ea typeface="KaiTi" panose="02010609060101010101" pitchFamily="49" charset="-122"/>
                <a:cs typeface="Courier New" panose="02070309020205020404" pitchFamily="49" charset="0"/>
              </a:rPr>
              <a:t>@</a:t>
            </a:r>
            <a:r>
              <a:rPr lang="en-US" altLang="zh-HK" sz="4000" b="1" dirty="0" err="1" smtClean="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rPr>
              <a:t>Lingnan</a:t>
            </a:r>
            <a:r>
              <a:rPr lang="en-US" altLang="zh-HK" sz="4000" dirty="0" smtClean="0">
                <a:solidFill>
                  <a:schemeClr val="bg2">
                    <a:lumMod val="75000"/>
                  </a:schemeClr>
                </a:solidFill>
                <a:latin typeface="Century Gothic" panose="020B0502020202020204" pitchFamily="34" charset="0"/>
                <a:ea typeface="KaiTi" panose="02010609060101010101" pitchFamily="49" charset="-122"/>
                <a:cs typeface="Courier New" panose="02070309020205020404" pitchFamily="49" charset="0"/>
              </a:rPr>
              <a:t> </a:t>
            </a:r>
            <a:endParaRPr lang="en-US" altLang="zh-HK" sz="4000" dirty="0">
              <a:solidFill>
                <a:schemeClr val="bg2">
                  <a:lumMod val="75000"/>
                </a:schemeClr>
              </a:solidFill>
              <a:latin typeface="Century Gothic" panose="020B0502020202020204" pitchFamily="34" charset="0"/>
              <a:ea typeface="KaiTi" panose="02010609060101010101" pitchFamily="49" charset="-122"/>
              <a:cs typeface="Courier New" panose="02070309020205020404" pitchFamily="49" charset="0"/>
            </a:endParaRPr>
          </a:p>
        </p:txBody>
      </p:sp>
      <p:grpSp>
        <p:nvGrpSpPr>
          <p:cNvPr id="19" name="Group 18"/>
          <p:cNvGrpSpPr/>
          <p:nvPr/>
        </p:nvGrpSpPr>
        <p:grpSpPr>
          <a:xfrm>
            <a:off x="551955" y="1251930"/>
            <a:ext cx="1917605" cy="598467"/>
            <a:chOff x="6299964" y="1338618"/>
            <a:chExt cx="4530752" cy="1329484"/>
          </a:xfrm>
        </p:grpSpPr>
        <p:sp>
          <p:nvSpPr>
            <p:cNvPr id="20" name="Rectangle 19"/>
            <p:cNvSpPr/>
            <p:nvPr/>
          </p:nvSpPr>
          <p:spPr>
            <a:xfrm>
              <a:off x="6299964" y="1338618"/>
              <a:ext cx="4530752" cy="1329484"/>
            </a:xfrm>
            <a:prstGeom prst="rect">
              <a:avLst/>
            </a:prstGeom>
            <a:solidFill>
              <a:srgbClr val="6646F0"/>
            </a:solidFill>
            <a:ln>
              <a:solidFill>
                <a:srgbClr val="78787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HK" altLang="en-US"/>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2382" y="1439148"/>
              <a:ext cx="4386392" cy="1142158"/>
            </a:xfrm>
            <a:prstGeom prst="rect">
              <a:avLst/>
            </a:prstGeom>
          </p:spPr>
        </p:pic>
      </p:grpSp>
      <p:sp>
        <p:nvSpPr>
          <p:cNvPr id="23" name="Rectangle 22"/>
          <p:cNvSpPr/>
          <p:nvPr/>
        </p:nvSpPr>
        <p:spPr>
          <a:xfrm>
            <a:off x="743508" y="2038782"/>
            <a:ext cx="3284238" cy="354200"/>
          </a:xfrm>
          <a:prstGeom prst="rect">
            <a:avLst/>
          </a:prstGeom>
        </p:spPr>
        <p:txBody>
          <a:bodyPr wrap="square">
            <a:spAutoFit/>
          </a:bodyPr>
          <a:lstStyle/>
          <a:p>
            <a:pPr>
              <a:lnSpc>
                <a:spcPts val="23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Implemented in </a:t>
            </a: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2018</a:t>
            </a:r>
          </a:p>
        </p:txBody>
      </p:sp>
      <p:sp>
        <p:nvSpPr>
          <p:cNvPr id="4" name="Rectangle 3"/>
          <p:cNvSpPr/>
          <p:nvPr/>
        </p:nvSpPr>
        <p:spPr>
          <a:xfrm>
            <a:off x="3169919" y="1136231"/>
            <a:ext cx="7650481" cy="2308324"/>
          </a:xfrm>
          <a:prstGeom prst="rect">
            <a:avLst/>
          </a:prstGeom>
        </p:spPr>
        <p:txBody>
          <a:bodyPr wrap="square">
            <a:spAutoFit/>
          </a:bodyPr>
          <a:lstStyle/>
          <a:p>
            <a:pPr algn="just"/>
            <a:r>
              <a:rPr lang="en-US" b="1" dirty="0" smtClean="0">
                <a:solidFill>
                  <a:srgbClr val="0E7791"/>
                </a:solidFill>
                <a:latin typeface="+mj-lt"/>
                <a:hlinkClick r:id="rId3"/>
              </a:rPr>
              <a:t>Lingnan </a:t>
            </a:r>
            <a:r>
              <a:rPr lang="en-US" b="1" dirty="0">
                <a:solidFill>
                  <a:srgbClr val="0E7791"/>
                </a:solidFill>
                <a:latin typeface="+mj-lt"/>
                <a:hlinkClick r:id="rId3"/>
              </a:rPr>
              <a:t>University's </a:t>
            </a:r>
            <a:r>
              <a:rPr lang="en-US" dirty="0">
                <a:solidFill>
                  <a:schemeClr val="tx1">
                    <a:lumMod val="75000"/>
                    <a:lumOff val="25000"/>
                  </a:schemeClr>
                </a:solidFill>
                <a:latin typeface="+mj-lt"/>
              </a:rPr>
              <a:t>scholarly portal to capture all research-related information including research outputs, grants, projects, awards, and the impact of these scholarly activities produced by our renowned scholars. It serves as the gateway to support the University's mission to promote excellent research, to explore </a:t>
            </a:r>
            <a:r>
              <a:rPr lang="en-US" dirty="0" err="1">
                <a:solidFill>
                  <a:schemeClr val="tx1">
                    <a:lumMod val="75000"/>
                    <a:lumOff val="25000"/>
                  </a:schemeClr>
                </a:solidFill>
                <a:latin typeface="+mj-lt"/>
              </a:rPr>
              <a:t>Lingnan's</a:t>
            </a:r>
            <a:r>
              <a:rPr lang="en-US" dirty="0">
                <a:solidFill>
                  <a:schemeClr val="tx1">
                    <a:lumMod val="75000"/>
                    <a:lumOff val="25000"/>
                  </a:schemeClr>
                </a:solidFill>
                <a:latin typeface="+mj-lt"/>
              </a:rPr>
              <a:t> cutting-edge scholarly works via open access to the research outputs, and to foster collaboration with the wider community across all disciplines</a:t>
            </a:r>
            <a:r>
              <a:rPr lang="en-US" dirty="0" smtClean="0">
                <a:solidFill>
                  <a:schemeClr val="tx1">
                    <a:lumMod val="75000"/>
                    <a:lumOff val="25000"/>
                  </a:schemeClr>
                </a:solidFill>
                <a:latin typeface="+mj-lt"/>
              </a:rPr>
              <a:t>.</a:t>
            </a:r>
          </a:p>
          <a:p>
            <a:pPr algn="just"/>
            <a:r>
              <a:rPr lang="en-US" dirty="0">
                <a:solidFill>
                  <a:schemeClr val="tx1">
                    <a:lumMod val="75000"/>
                    <a:lumOff val="25000"/>
                  </a:schemeClr>
                </a:solidFill>
                <a:latin typeface="+mj-lt"/>
                <a:hlinkClick r:id="rId4"/>
              </a:rPr>
              <a:t>https://scholars.ln.edu.hk</a:t>
            </a:r>
            <a:r>
              <a:rPr lang="en-US" dirty="0" smtClean="0">
                <a:solidFill>
                  <a:schemeClr val="tx1">
                    <a:lumMod val="75000"/>
                    <a:lumOff val="25000"/>
                  </a:schemeClr>
                </a:solidFill>
                <a:latin typeface="+mj-lt"/>
                <a:hlinkClick r:id="rId4"/>
              </a:rPr>
              <a:t>/</a:t>
            </a:r>
            <a:endParaRPr lang="en-US" dirty="0" smtClean="0">
              <a:solidFill>
                <a:schemeClr val="tx1">
                  <a:lumMod val="75000"/>
                  <a:lumOff val="25000"/>
                </a:schemeClr>
              </a:solidFill>
              <a:latin typeface="+mj-lt"/>
            </a:endParaRPr>
          </a:p>
          <a:p>
            <a:pPr algn="just"/>
            <a:endParaRPr lang="en-US" dirty="0">
              <a:solidFill>
                <a:schemeClr val="tx1">
                  <a:lumMod val="75000"/>
                  <a:lumOff val="25000"/>
                </a:schemeClr>
              </a:solidFill>
              <a:latin typeface="+mj-lt"/>
            </a:endParaRPr>
          </a:p>
        </p:txBody>
      </p:sp>
      <p:sp>
        <p:nvSpPr>
          <p:cNvPr id="31" name="Rectangle 30"/>
          <p:cNvSpPr/>
          <p:nvPr/>
        </p:nvSpPr>
        <p:spPr>
          <a:xfrm>
            <a:off x="740020" y="2857288"/>
            <a:ext cx="1989286" cy="1246495"/>
          </a:xfrm>
          <a:prstGeom prst="rect">
            <a:avLst/>
          </a:prstGeom>
        </p:spPr>
        <p:txBody>
          <a:bodyPr wrap="square">
            <a:spAutoFit/>
          </a:bodyPr>
          <a:lstStyle/>
          <a:p>
            <a:pPr>
              <a:lnSpc>
                <a:spcPts val="18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Externally </a:t>
            </a:r>
          </a:p>
          <a:p>
            <a:pPr>
              <a:lnSpc>
                <a:spcPts val="18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 - RAE 2020 Submission</a:t>
            </a:r>
          </a:p>
          <a:p>
            <a:pPr>
              <a:lnSpc>
                <a:spcPts val="18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 - CDCF Reporting </a:t>
            </a:r>
          </a:p>
          <a:p>
            <a:pPr>
              <a:lnSpc>
                <a:spcPts val="18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 - UGC OA Policy Consultation</a:t>
            </a:r>
          </a:p>
          <a:p>
            <a:pPr>
              <a:lnSpc>
                <a:spcPts val="18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 - Professional Accreditation  </a:t>
            </a:r>
            <a:endParaRPr lang="en-US" sz="1200" dirty="0">
              <a:solidFill>
                <a:schemeClr val="tx1">
                  <a:lumMod val="85000"/>
                  <a:lumOff val="15000"/>
                </a:schemeClr>
              </a:solidFill>
              <a:latin typeface="Calibri Light" panose="020F0302020204030204" pitchFamily="34" charset="0"/>
              <a:cs typeface="Calibri Light" panose="020F0302020204030204" pitchFamily="34" charset="0"/>
            </a:endParaRPr>
          </a:p>
        </p:txBody>
      </p:sp>
      <p:sp>
        <p:nvSpPr>
          <p:cNvPr id="25" name="Flowchart: Connector 24"/>
          <p:cNvSpPr/>
          <p:nvPr/>
        </p:nvSpPr>
        <p:spPr>
          <a:xfrm>
            <a:off x="650871" y="2230249"/>
            <a:ext cx="83671" cy="81290"/>
          </a:xfrm>
          <a:prstGeom prst="flowChartConnector">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4" name="Flowchart: Connector 33"/>
          <p:cNvSpPr/>
          <p:nvPr/>
        </p:nvSpPr>
        <p:spPr>
          <a:xfrm>
            <a:off x="650871" y="2606537"/>
            <a:ext cx="83671" cy="81290"/>
          </a:xfrm>
          <a:prstGeom prst="flowChartConnector">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5" name="Rectangle 34"/>
          <p:cNvSpPr/>
          <p:nvPr/>
        </p:nvSpPr>
        <p:spPr>
          <a:xfrm>
            <a:off x="734542" y="2423033"/>
            <a:ext cx="3284238" cy="354200"/>
          </a:xfrm>
          <a:prstGeom prst="rect">
            <a:avLst/>
          </a:prstGeom>
        </p:spPr>
        <p:txBody>
          <a:bodyPr wrap="square">
            <a:spAutoFit/>
          </a:bodyPr>
          <a:lstStyle/>
          <a:p>
            <a:pPr>
              <a:lnSpc>
                <a:spcPts val="23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Launched since Jan </a:t>
            </a: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2019</a:t>
            </a:r>
          </a:p>
        </p:txBody>
      </p:sp>
      <p:pic>
        <p:nvPicPr>
          <p:cNvPr id="40" name="Picture 3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0613" y="4173045"/>
            <a:ext cx="426721" cy="426721"/>
          </a:xfrm>
          <a:prstGeom prst="rect">
            <a:avLst/>
          </a:prstGeom>
        </p:spPr>
      </p:pic>
      <p:pic>
        <p:nvPicPr>
          <p:cNvPr id="41" name="Picture 4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10012" y="4761076"/>
            <a:ext cx="497077" cy="386627"/>
          </a:xfrm>
          <a:prstGeom prst="rect">
            <a:avLst/>
          </a:prstGeom>
        </p:spPr>
      </p:pic>
      <p:pic>
        <p:nvPicPr>
          <p:cNvPr id="42" name="Picture 4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81532" y="5366049"/>
            <a:ext cx="354035" cy="354035"/>
          </a:xfrm>
          <a:prstGeom prst="rect">
            <a:avLst/>
          </a:prstGeom>
          <a:solidFill>
            <a:schemeClr val="bg1"/>
          </a:solidFill>
        </p:spPr>
      </p:pic>
      <p:pic>
        <p:nvPicPr>
          <p:cNvPr id="43" name="Picture 4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35354" y="5901894"/>
            <a:ext cx="446389" cy="446389"/>
          </a:xfrm>
          <a:prstGeom prst="rect">
            <a:avLst/>
          </a:prstGeom>
        </p:spPr>
      </p:pic>
      <p:pic>
        <p:nvPicPr>
          <p:cNvPr id="44" name="Picture 4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32805" y="4200911"/>
            <a:ext cx="378091" cy="378091"/>
          </a:xfrm>
          <a:prstGeom prst="rect">
            <a:avLst/>
          </a:prstGeom>
          <a:solidFill>
            <a:schemeClr val="bg1"/>
          </a:solidFill>
        </p:spPr>
      </p:pic>
      <p:pic>
        <p:nvPicPr>
          <p:cNvPr id="45" name="Picture 4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10064" y="4734525"/>
            <a:ext cx="413179" cy="413179"/>
          </a:xfrm>
          <a:prstGeom prst="rect">
            <a:avLst/>
          </a:prstGeom>
          <a:solidFill>
            <a:schemeClr val="bg1"/>
          </a:solidFill>
        </p:spPr>
      </p:pic>
      <p:pic>
        <p:nvPicPr>
          <p:cNvPr id="46" name="Picture 4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868864" y="5346425"/>
            <a:ext cx="354379" cy="354379"/>
          </a:xfrm>
          <a:prstGeom prst="rect">
            <a:avLst/>
          </a:prstGeom>
          <a:solidFill>
            <a:schemeClr val="bg1"/>
          </a:solidFill>
        </p:spPr>
      </p:pic>
      <p:sp>
        <p:nvSpPr>
          <p:cNvPr id="47" name="Rectangle 46"/>
          <p:cNvSpPr/>
          <p:nvPr/>
        </p:nvSpPr>
        <p:spPr>
          <a:xfrm>
            <a:off x="738266" y="4244282"/>
            <a:ext cx="2099246" cy="784830"/>
          </a:xfrm>
          <a:prstGeom prst="rect">
            <a:avLst/>
          </a:prstGeom>
        </p:spPr>
        <p:txBody>
          <a:bodyPr wrap="square">
            <a:spAutoFit/>
          </a:bodyPr>
          <a:lstStyle/>
          <a:p>
            <a:pPr>
              <a:lnSpc>
                <a:spcPts val="18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Internally </a:t>
            </a:r>
          </a:p>
          <a:p>
            <a:pPr>
              <a:lnSpc>
                <a:spcPts val="18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 - Performance Review</a:t>
            </a:r>
          </a:p>
          <a:p>
            <a:pPr>
              <a:lnSpc>
                <a:spcPts val="1800"/>
              </a:lnSpc>
            </a:pPr>
            <a:r>
              <a:rPr lang="en-US" sz="1200" dirty="0" smtClean="0">
                <a:solidFill>
                  <a:schemeClr val="tx1">
                    <a:lumMod val="85000"/>
                    <a:lumOff val="15000"/>
                  </a:schemeClr>
                </a:solidFill>
                <a:latin typeface="Calibri Light" panose="020F0302020204030204" pitchFamily="34" charset="0"/>
                <a:cs typeface="Calibri Light" panose="020F0302020204030204" pitchFamily="34" charset="0"/>
              </a:rPr>
              <a:t> - Research Impact Services </a:t>
            </a:r>
          </a:p>
        </p:txBody>
      </p:sp>
      <p:pic>
        <p:nvPicPr>
          <p:cNvPr id="48" name="Picture 4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791191" y="4129214"/>
            <a:ext cx="388953" cy="371472"/>
          </a:xfrm>
          <a:prstGeom prst="rect">
            <a:avLst/>
          </a:prstGeom>
          <a:solidFill>
            <a:schemeClr val="bg1"/>
          </a:solidFill>
        </p:spPr>
      </p:pic>
      <p:sp>
        <p:nvSpPr>
          <p:cNvPr id="49" name="Rectangle 48"/>
          <p:cNvSpPr/>
          <p:nvPr/>
        </p:nvSpPr>
        <p:spPr>
          <a:xfrm>
            <a:off x="8244685" y="4103783"/>
            <a:ext cx="3284238" cy="1708160"/>
          </a:xfrm>
          <a:prstGeom prst="rect">
            <a:avLst/>
          </a:prstGeom>
        </p:spPr>
        <p:txBody>
          <a:bodyPr wrap="square">
            <a:spAutoFit/>
          </a:bodyPr>
          <a:lstStyle/>
          <a:p>
            <a:pPr marL="171450" indent="-171450">
              <a:lnSpc>
                <a:spcPts val="1800"/>
              </a:lnSpc>
              <a:buFont typeface="Arial" panose="020B0604020202020204" pitchFamily="34" charset="0"/>
              <a:buChar char="•"/>
            </a:pPr>
            <a:r>
              <a:rPr lang="en-US" sz="1200" b="1" dirty="0" smtClean="0">
                <a:solidFill>
                  <a:schemeClr val="tx1">
                    <a:lumMod val="75000"/>
                    <a:lumOff val="25000"/>
                  </a:schemeClr>
                </a:solidFill>
                <a:latin typeface="Calibri Light" panose="020F0302020204030204" pitchFamily="34" charset="0"/>
                <a:cs typeface="Calibri Light" panose="020F0302020204030204" pitchFamily="34" charset="0"/>
              </a:rPr>
              <a:t>CIO Office </a:t>
            </a:r>
          </a:p>
          <a:p>
            <a:pPr>
              <a:lnSpc>
                <a:spcPts val="1800"/>
              </a:lnSpc>
            </a:pP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        IT  (Technical Setup &amp; Support)</a:t>
            </a:r>
          </a:p>
          <a:p>
            <a:pPr>
              <a:lnSpc>
                <a:spcPts val="1800"/>
              </a:lnSpc>
            </a:pPr>
            <a:r>
              <a:rPr lang="en-US" sz="1200" dirty="0">
                <a:solidFill>
                  <a:schemeClr val="tx1">
                    <a:lumMod val="75000"/>
                    <a:lumOff val="25000"/>
                  </a:schemeClr>
                </a:solidFill>
                <a:latin typeface="Calibri Light" panose="020F0302020204030204" pitchFamily="34" charset="0"/>
                <a:cs typeface="Calibri Light" panose="020F0302020204030204" pitchFamily="34" charset="0"/>
              </a:rPr>
              <a:t> </a:t>
            </a: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       LIB (Research Outputs &amp; Metadata for all)</a:t>
            </a:r>
          </a:p>
          <a:p>
            <a:pPr marL="171450" indent="-171450">
              <a:lnSpc>
                <a:spcPts val="1800"/>
              </a:lnSpc>
              <a:buFont typeface="Arial" panose="020B0604020202020204" pitchFamily="34" charset="0"/>
              <a:buChar char="•"/>
            </a:pPr>
            <a:r>
              <a:rPr lang="en-US" sz="1200" b="1" dirty="0" smtClean="0">
                <a:solidFill>
                  <a:schemeClr val="tx1">
                    <a:lumMod val="75000"/>
                    <a:lumOff val="25000"/>
                  </a:schemeClr>
                </a:solidFill>
                <a:latin typeface="Calibri Light" panose="020F0302020204030204" pitchFamily="34" charset="0"/>
                <a:cs typeface="Calibri Light" panose="020F0302020204030204" pitchFamily="34" charset="0"/>
              </a:rPr>
              <a:t>Research Office</a:t>
            </a: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 (Projects &amp; Grants / Prizes)</a:t>
            </a:r>
          </a:p>
          <a:p>
            <a:pPr marL="171450" indent="-171450">
              <a:lnSpc>
                <a:spcPts val="1800"/>
              </a:lnSpc>
              <a:buFont typeface="Arial" panose="020B0604020202020204" pitchFamily="34" charset="0"/>
              <a:buChar char="•"/>
            </a:pPr>
            <a:r>
              <a:rPr lang="en-US" sz="1200" b="1" dirty="0" smtClean="0">
                <a:solidFill>
                  <a:schemeClr val="tx1">
                    <a:lumMod val="75000"/>
                    <a:lumOff val="25000"/>
                  </a:schemeClr>
                </a:solidFill>
                <a:latin typeface="Calibri Light" panose="020F0302020204030204" pitchFamily="34" charset="0"/>
                <a:cs typeface="Calibri Light" panose="020F0302020204030204" pitchFamily="34" charset="0"/>
              </a:rPr>
              <a:t>Finance Office </a:t>
            </a: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(Grants-related)</a:t>
            </a:r>
          </a:p>
          <a:p>
            <a:pPr marL="171450" indent="-171450">
              <a:lnSpc>
                <a:spcPts val="1800"/>
              </a:lnSpc>
              <a:buFont typeface="Arial" panose="020B0604020202020204" pitchFamily="34" charset="0"/>
              <a:buChar char="•"/>
            </a:pPr>
            <a:r>
              <a:rPr lang="en-US" sz="1200" b="1" dirty="0" smtClean="0">
                <a:solidFill>
                  <a:schemeClr val="tx1">
                    <a:lumMod val="75000"/>
                    <a:lumOff val="25000"/>
                  </a:schemeClr>
                </a:solidFill>
                <a:latin typeface="Calibri Light" panose="020F0302020204030204" pitchFamily="34" charset="0"/>
                <a:cs typeface="Calibri Light" panose="020F0302020204030204" pitchFamily="34" charset="0"/>
              </a:rPr>
              <a:t>Human Resources Office </a:t>
            </a: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(Researchers Profiles)</a:t>
            </a:r>
          </a:p>
          <a:p>
            <a:pPr marL="171450" indent="-171450">
              <a:lnSpc>
                <a:spcPts val="1800"/>
              </a:lnSpc>
              <a:buFont typeface="Arial" panose="020B0604020202020204" pitchFamily="34" charset="0"/>
              <a:buChar char="•"/>
            </a:pPr>
            <a:r>
              <a:rPr lang="en-US" sz="1200" b="1" dirty="0" smtClean="0">
                <a:solidFill>
                  <a:schemeClr val="tx1">
                    <a:lumMod val="75000"/>
                    <a:lumOff val="25000"/>
                  </a:schemeClr>
                </a:solidFill>
                <a:latin typeface="Calibri Light" panose="020F0302020204030204" pitchFamily="34" charset="0"/>
                <a:cs typeface="Calibri Light" panose="020F0302020204030204" pitchFamily="34" charset="0"/>
              </a:rPr>
              <a:t>Public Affairs </a:t>
            </a: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(Press Media + Impacts)</a:t>
            </a:r>
          </a:p>
        </p:txBody>
      </p:sp>
      <p:sp>
        <p:nvSpPr>
          <p:cNvPr id="51" name="Rectangle 50"/>
          <p:cNvSpPr/>
          <p:nvPr/>
        </p:nvSpPr>
        <p:spPr>
          <a:xfrm>
            <a:off x="7745613" y="3682982"/>
            <a:ext cx="3284238" cy="387286"/>
          </a:xfrm>
          <a:prstGeom prst="rect">
            <a:avLst/>
          </a:prstGeom>
        </p:spPr>
        <p:txBody>
          <a:bodyPr wrap="square">
            <a:spAutoFit/>
          </a:bodyPr>
          <a:lstStyle/>
          <a:p>
            <a:pPr>
              <a:lnSpc>
                <a:spcPts val="2300"/>
              </a:lnSpc>
            </a:pPr>
            <a:r>
              <a:rPr lang="en-US" b="1" dirty="0" smtClean="0">
                <a:solidFill>
                  <a:schemeClr val="tx1">
                    <a:lumMod val="75000"/>
                    <a:lumOff val="25000"/>
                  </a:schemeClr>
                </a:solidFill>
                <a:latin typeface="Calibri Light" panose="020F0302020204030204" pitchFamily="34" charset="0"/>
                <a:cs typeface="Calibri Light" panose="020F0302020204030204" pitchFamily="34" charset="0"/>
              </a:rPr>
              <a:t>Stakeholders</a:t>
            </a:r>
          </a:p>
        </p:txBody>
      </p:sp>
      <p:sp>
        <p:nvSpPr>
          <p:cNvPr id="52" name="Rectangle 51"/>
          <p:cNvSpPr/>
          <p:nvPr/>
        </p:nvSpPr>
        <p:spPr>
          <a:xfrm>
            <a:off x="3123963" y="3647706"/>
            <a:ext cx="3284238" cy="387286"/>
          </a:xfrm>
          <a:prstGeom prst="rect">
            <a:avLst/>
          </a:prstGeom>
        </p:spPr>
        <p:txBody>
          <a:bodyPr wrap="square">
            <a:spAutoFit/>
          </a:bodyPr>
          <a:lstStyle/>
          <a:p>
            <a:pPr>
              <a:lnSpc>
                <a:spcPts val="2300"/>
              </a:lnSpc>
            </a:pPr>
            <a:r>
              <a:rPr lang="en-US" b="1" dirty="0" smtClean="0">
                <a:solidFill>
                  <a:schemeClr val="tx1">
                    <a:lumMod val="75000"/>
                    <a:lumOff val="25000"/>
                  </a:schemeClr>
                </a:solidFill>
                <a:latin typeface="Calibri Light" panose="020F0302020204030204" pitchFamily="34" charset="0"/>
                <a:cs typeface="Calibri Light" panose="020F0302020204030204" pitchFamily="34" charset="0"/>
              </a:rPr>
              <a:t>Data Scope</a:t>
            </a:r>
          </a:p>
        </p:txBody>
      </p:sp>
      <p:sp>
        <p:nvSpPr>
          <p:cNvPr id="53" name="Rectangle 52"/>
          <p:cNvSpPr/>
          <p:nvPr/>
        </p:nvSpPr>
        <p:spPr>
          <a:xfrm>
            <a:off x="3666098" y="4194164"/>
            <a:ext cx="3284238" cy="354200"/>
          </a:xfrm>
          <a:prstGeom prst="rect">
            <a:avLst/>
          </a:prstGeom>
        </p:spPr>
        <p:txBody>
          <a:bodyPr wrap="square">
            <a:spAutoFit/>
          </a:bodyPr>
          <a:lstStyle/>
          <a:p>
            <a:pPr>
              <a:lnSpc>
                <a:spcPts val="2300"/>
              </a:lnSpc>
            </a:pP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Researcher Profile</a:t>
            </a:r>
          </a:p>
        </p:txBody>
      </p:sp>
      <p:sp>
        <p:nvSpPr>
          <p:cNvPr id="54" name="Rectangle 53"/>
          <p:cNvSpPr/>
          <p:nvPr/>
        </p:nvSpPr>
        <p:spPr>
          <a:xfrm>
            <a:off x="3676590" y="4727205"/>
            <a:ext cx="3284238" cy="354200"/>
          </a:xfrm>
          <a:prstGeom prst="rect">
            <a:avLst/>
          </a:prstGeom>
        </p:spPr>
        <p:txBody>
          <a:bodyPr wrap="square">
            <a:spAutoFit/>
          </a:bodyPr>
          <a:lstStyle/>
          <a:p>
            <a:pPr>
              <a:lnSpc>
                <a:spcPts val="2300"/>
              </a:lnSpc>
            </a:pP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Research Outputs</a:t>
            </a:r>
          </a:p>
        </p:txBody>
      </p:sp>
      <p:sp>
        <p:nvSpPr>
          <p:cNvPr id="55" name="Rectangle 54"/>
          <p:cNvSpPr/>
          <p:nvPr/>
        </p:nvSpPr>
        <p:spPr>
          <a:xfrm>
            <a:off x="3628599" y="5298897"/>
            <a:ext cx="3284238" cy="354200"/>
          </a:xfrm>
          <a:prstGeom prst="rect">
            <a:avLst/>
          </a:prstGeom>
        </p:spPr>
        <p:txBody>
          <a:bodyPr wrap="square">
            <a:spAutoFit/>
          </a:bodyPr>
          <a:lstStyle/>
          <a:p>
            <a:pPr>
              <a:lnSpc>
                <a:spcPts val="2300"/>
              </a:lnSpc>
            </a:pP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Projects / Grants</a:t>
            </a:r>
          </a:p>
        </p:txBody>
      </p:sp>
      <p:sp>
        <p:nvSpPr>
          <p:cNvPr id="56" name="Rectangle 55"/>
          <p:cNvSpPr/>
          <p:nvPr/>
        </p:nvSpPr>
        <p:spPr>
          <a:xfrm>
            <a:off x="3635567" y="5922135"/>
            <a:ext cx="3284238" cy="354200"/>
          </a:xfrm>
          <a:prstGeom prst="rect">
            <a:avLst/>
          </a:prstGeom>
        </p:spPr>
        <p:txBody>
          <a:bodyPr wrap="square">
            <a:spAutoFit/>
          </a:bodyPr>
          <a:lstStyle/>
          <a:p>
            <a:pPr>
              <a:lnSpc>
                <a:spcPts val="2300"/>
              </a:lnSpc>
            </a:pP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Research Activities</a:t>
            </a:r>
          </a:p>
        </p:txBody>
      </p:sp>
      <p:sp>
        <p:nvSpPr>
          <p:cNvPr id="57" name="Rectangle 56"/>
          <p:cNvSpPr/>
          <p:nvPr/>
        </p:nvSpPr>
        <p:spPr>
          <a:xfrm>
            <a:off x="6156369" y="4141413"/>
            <a:ext cx="3284238" cy="354200"/>
          </a:xfrm>
          <a:prstGeom prst="rect">
            <a:avLst/>
          </a:prstGeom>
        </p:spPr>
        <p:txBody>
          <a:bodyPr wrap="square">
            <a:spAutoFit/>
          </a:bodyPr>
          <a:lstStyle/>
          <a:p>
            <a:pPr>
              <a:lnSpc>
                <a:spcPts val="2300"/>
              </a:lnSpc>
            </a:pP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Prizes / Awards </a:t>
            </a:r>
          </a:p>
        </p:txBody>
      </p:sp>
      <p:sp>
        <p:nvSpPr>
          <p:cNvPr id="58" name="Rectangle 57"/>
          <p:cNvSpPr/>
          <p:nvPr/>
        </p:nvSpPr>
        <p:spPr>
          <a:xfrm>
            <a:off x="6190660" y="4680606"/>
            <a:ext cx="3284238" cy="354200"/>
          </a:xfrm>
          <a:prstGeom prst="rect">
            <a:avLst/>
          </a:prstGeom>
        </p:spPr>
        <p:txBody>
          <a:bodyPr wrap="square">
            <a:spAutoFit/>
          </a:bodyPr>
          <a:lstStyle/>
          <a:p>
            <a:pPr>
              <a:lnSpc>
                <a:spcPts val="2300"/>
              </a:lnSpc>
            </a:pP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Press / Media</a:t>
            </a:r>
          </a:p>
        </p:txBody>
      </p:sp>
      <p:sp>
        <p:nvSpPr>
          <p:cNvPr id="59" name="Rectangle 58"/>
          <p:cNvSpPr/>
          <p:nvPr/>
        </p:nvSpPr>
        <p:spPr>
          <a:xfrm>
            <a:off x="6190660" y="5324670"/>
            <a:ext cx="3284238" cy="354200"/>
          </a:xfrm>
          <a:prstGeom prst="rect">
            <a:avLst/>
          </a:prstGeom>
        </p:spPr>
        <p:txBody>
          <a:bodyPr wrap="square">
            <a:spAutoFit/>
          </a:bodyPr>
          <a:lstStyle/>
          <a:p>
            <a:pPr>
              <a:lnSpc>
                <a:spcPts val="2300"/>
              </a:lnSpc>
            </a:pPr>
            <a:r>
              <a:rPr lang="en-US" sz="1200" dirty="0" smtClean="0">
                <a:solidFill>
                  <a:schemeClr val="tx1">
                    <a:lumMod val="75000"/>
                    <a:lumOff val="25000"/>
                  </a:schemeClr>
                </a:solidFill>
                <a:latin typeface="Calibri Light" panose="020F0302020204030204" pitchFamily="34" charset="0"/>
                <a:cs typeface="Calibri Light" panose="020F0302020204030204" pitchFamily="34" charset="0"/>
              </a:rPr>
              <a:t>Impacts</a:t>
            </a:r>
          </a:p>
        </p:txBody>
      </p:sp>
      <p:cxnSp>
        <p:nvCxnSpPr>
          <p:cNvPr id="60" name="Straight Connector 59"/>
          <p:cNvCxnSpPr/>
          <p:nvPr/>
        </p:nvCxnSpPr>
        <p:spPr>
          <a:xfrm>
            <a:off x="3169919" y="3481061"/>
            <a:ext cx="7650481" cy="12216"/>
          </a:xfrm>
          <a:prstGeom prst="line">
            <a:avLst/>
          </a:prstGeom>
          <a:ln>
            <a:prstDash val="sysDot"/>
          </a:ln>
        </p:spPr>
        <p:style>
          <a:lnRef idx="1">
            <a:schemeClr val="accent3"/>
          </a:lnRef>
          <a:fillRef idx="0">
            <a:schemeClr val="accent3"/>
          </a:fillRef>
          <a:effectRef idx="0">
            <a:schemeClr val="accent3"/>
          </a:effectRef>
          <a:fontRef idx="minor">
            <a:schemeClr val="tx1"/>
          </a:fontRef>
        </p:style>
      </p:cxnSp>
      <p:cxnSp>
        <p:nvCxnSpPr>
          <p:cNvPr id="61" name="Straight Connector 60"/>
          <p:cNvCxnSpPr/>
          <p:nvPr/>
        </p:nvCxnSpPr>
        <p:spPr>
          <a:xfrm>
            <a:off x="7560655" y="3453520"/>
            <a:ext cx="0" cy="3213420"/>
          </a:xfrm>
          <a:prstGeom prst="line">
            <a:avLst/>
          </a:prstGeom>
          <a:ln>
            <a:solidFill>
              <a:schemeClr val="bg2">
                <a:lumMod val="50000"/>
              </a:schemeClr>
            </a:solidFill>
            <a:prstDash val="sysDot"/>
          </a:ln>
        </p:spPr>
        <p:style>
          <a:lnRef idx="1">
            <a:schemeClr val="accent3"/>
          </a:lnRef>
          <a:fillRef idx="0">
            <a:schemeClr val="accent3"/>
          </a:fillRef>
          <a:effectRef idx="0">
            <a:schemeClr val="accent3"/>
          </a:effectRef>
          <a:fontRef idx="minor">
            <a:schemeClr val="tx1"/>
          </a:fontRef>
        </p:style>
      </p:cxnSp>
      <p:sp>
        <p:nvSpPr>
          <p:cNvPr id="37" name="Rectangle 36"/>
          <p:cNvSpPr/>
          <p:nvPr/>
        </p:nvSpPr>
        <p:spPr>
          <a:xfrm>
            <a:off x="446625" y="5228799"/>
            <a:ext cx="639539" cy="387286"/>
          </a:xfrm>
          <a:prstGeom prst="rect">
            <a:avLst/>
          </a:prstGeom>
        </p:spPr>
        <p:txBody>
          <a:bodyPr wrap="square">
            <a:spAutoFit/>
          </a:bodyPr>
          <a:lstStyle/>
          <a:p>
            <a:pPr>
              <a:lnSpc>
                <a:spcPts val="2300"/>
              </a:lnSpc>
            </a:pP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Now</a:t>
            </a:r>
          </a:p>
        </p:txBody>
      </p:sp>
    </p:spTree>
    <p:extLst>
      <p:ext uri="{BB962C8B-B14F-4D97-AF65-F5344CB8AC3E}">
        <p14:creationId xmlns:p14="http://schemas.microsoft.com/office/powerpoint/2010/main" val="2656845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Flowchart: Process 92"/>
          <p:cNvSpPr/>
          <p:nvPr/>
        </p:nvSpPr>
        <p:spPr>
          <a:xfrm>
            <a:off x="225" y="2362085"/>
            <a:ext cx="4980425" cy="2420375"/>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lowchart: Process 28"/>
          <p:cNvSpPr/>
          <p:nvPr/>
        </p:nvSpPr>
        <p:spPr>
          <a:xfrm>
            <a:off x="0" y="0"/>
            <a:ext cx="4980425" cy="2387907"/>
          </a:xfrm>
          <a:prstGeom prst="flowChartProcess">
            <a:avLst/>
          </a:prstGeom>
          <a:solidFill>
            <a:srgbClr val="FCE9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3648" y="80293"/>
            <a:ext cx="1405218" cy="707886"/>
          </a:xfrm>
          <a:prstGeom prst="rect">
            <a:avLst/>
          </a:prstGeom>
          <a:noFill/>
        </p:spPr>
        <p:txBody>
          <a:bodyPr wrap="square" rtlCol="0">
            <a:spAutoFit/>
          </a:bodyPr>
          <a:lstStyle/>
          <a:p>
            <a:r>
              <a:rPr lang="en-US" altLang="zh-HK" sz="4000" b="1" dirty="0" smtClean="0">
                <a:solidFill>
                  <a:srgbClr val="CC0000"/>
                </a:solidFill>
                <a:latin typeface="Century Gothic" panose="020B0502020202020204" pitchFamily="34" charset="0"/>
                <a:ea typeface="KaiTi" panose="02010609060101010101" pitchFamily="49" charset="-122"/>
                <a:cs typeface="Courier New" panose="02070309020205020404" pitchFamily="49" charset="0"/>
              </a:rPr>
              <a:t>RIMS</a:t>
            </a:r>
            <a:r>
              <a:rPr lang="en-US" altLang="zh-HK" sz="4000" dirty="0" smtClean="0">
                <a:solidFill>
                  <a:schemeClr val="bg2">
                    <a:lumMod val="75000"/>
                  </a:schemeClr>
                </a:solidFill>
                <a:latin typeface="Century Gothic" panose="020B0502020202020204" pitchFamily="34" charset="0"/>
                <a:ea typeface="KaiTi" panose="02010609060101010101" pitchFamily="49" charset="-122"/>
                <a:cs typeface="Courier New" panose="02070309020205020404" pitchFamily="49" charset="0"/>
              </a:rPr>
              <a:t> </a:t>
            </a:r>
          </a:p>
        </p:txBody>
      </p:sp>
      <p:sp>
        <p:nvSpPr>
          <p:cNvPr id="15" name="Rectangle 14"/>
          <p:cNvSpPr/>
          <p:nvPr/>
        </p:nvSpPr>
        <p:spPr>
          <a:xfrm>
            <a:off x="0" y="6978391"/>
            <a:ext cx="12192000" cy="696647"/>
          </a:xfrm>
          <a:prstGeom prst="rect">
            <a:avLst/>
          </a:prstGeom>
          <a:solidFill>
            <a:schemeClr val="bg1">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85997" y="797380"/>
            <a:ext cx="4223386" cy="738664"/>
          </a:xfrm>
          <a:prstGeom prst="rect">
            <a:avLst/>
          </a:prstGeom>
        </p:spPr>
        <p:txBody>
          <a:bodyPr wrap="square">
            <a:spAutoFit/>
          </a:bodyPr>
          <a:lstStyle/>
          <a:p>
            <a:pPr marL="91440" indent="-457200"/>
            <a:r>
              <a:rPr lang="en-US" sz="1400" dirty="0" smtClean="0">
                <a:solidFill>
                  <a:srgbClr val="8A0000"/>
                </a:solidFill>
                <a:latin typeface="Century Gothic" panose="020B0502020202020204" pitchFamily="34" charset="0"/>
              </a:rPr>
              <a:t>“The </a:t>
            </a:r>
            <a:r>
              <a:rPr lang="en-US" sz="1400" b="1" dirty="0" smtClean="0">
                <a:solidFill>
                  <a:srgbClr val="8A0000"/>
                </a:solidFill>
                <a:latin typeface="Century Gothic" panose="020B0502020202020204" pitchFamily="34" charset="0"/>
              </a:rPr>
              <a:t>aggregation</a:t>
            </a:r>
            <a:r>
              <a:rPr lang="en-US" sz="1400" b="1" dirty="0">
                <a:solidFill>
                  <a:srgbClr val="8A0000"/>
                </a:solidFill>
                <a:latin typeface="Century Gothic" panose="020B0502020202020204" pitchFamily="34" charset="0"/>
              </a:rPr>
              <a:t>, curation, and utilization of metadata </a:t>
            </a:r>
            <a:r>
              <a:rPr lang="en-US" sz="1400" dirty="0">
                <a:solidFill>
                  <a:srgbClr val="8A0000"/>
                </a:solidFill>
                <a:latin typeface="Century Gothic" panose="020B0502020202020204" pitchFamily="34" charset="0"/>
              </a:rPr>
              <a:t>about research activities and </a:t>
            </a:r>
            <a:r>
              <a:rPr lang="en-US" sz="1400" dirty="0" smtClean="0">
                <a:solidFill>
                  <a:srgbClr val="8A0000"/>
                </a:solidFill>
                <a:latin typeface="Century Gothic" panose="020B0502020202020204" pitchFamily="34" charset="0"/>
              </a:rPr>
              <a:t>outputs” </a:t>
            </a:r>
          </a:p>
        </p:txBody>
      </p:sp>
      <p:sp>
        <p:nvSpPr>
          <p:cNvPr id="63" name="TextBox 62"/>
          <p:cNvSpPr txBox="1"/>
          <p:nvPr/>
        </p:nvSpPr>
        <p:spPr>
          <a:xfrm>
            <a:off x="1266240" y="351696"/>
            <a:ext cx="3983152" cy="338554"/>
          </a:xfrm>
          <a:prstGeom prst="rect">
            <a:avLst/>
          </a:prstGeom>
          <a:noFill/>
        </p:spPr>
        <p:txBody>
          <a:bodyPr wrap="square" rtlCol="0">
            <a:spAutoFit/>
          </a:bodyPr>
          <a:lstStyle/>
          <a:p>
            <a:r>
              <a:rPr lang="en-US" altLang="zh-HK" sz="1600" dirty="0" smtClean="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rPr>
              <a:t>Research Information Management</a:t>
            </a:r>
          </a:p>
        </p:txBody>
      </p:sp>
      <p:cxnSp>
        <p:nvCxnSpPr>
          <p:cNvPr id="5" name="Straight Connector 4"/>
          <p:cNvCxnSpPr/>
          <p:nvPr/>
        </p:nvCxnSpPr>
        <p:spPr>
          <a:xfrm>
            <a:off x="143434" y="684812"/>
            <a:ext cx="4563037" cy="0"/>
          </a:xfrm>
          <a:prstGeom prst="line">
            <a:avLst/>
          </a:prstGeom>
        </p:spPr>
        <p:style>
          <a:lnRef idx="1">
            <a:schemeClr val="accent3"/>
          </a:lnRef>
          <a:fillRef idx="0">
            <a:schemeClr val="accent3"/>
          </a:fillRef>
          <a:effectRef idx="0">
            <a:schemeClr val="accent3"/>
          </a:effectRef>
          <a:fontRef idx="minor">
            <a:schemeClr val="tx1"/>
          </a:fontRef>
        </p:style>
      </p:cxnSp>
      <p:grpSp>
        <p:nvGrpSpPr>
          <p:cNvPr id="30" name="Group 29"/>
          <p:cNvGrpSpPr/>
          <p:nvPr/>
        </p:nvGrpSpPr>
        <p:grpSpPr>
          <a:xfrm>
            <a:off x="47228" y="2370218"/>
            <a:ext cx="4706194" cy="707886"/>
            <a:chOff x="77350" y="3431948"/>
            <a:chExt cx="4706194" cy="707886"/>
          </a:xfrm>
        </p:grpSpPr>
        <p:sp>
          <p:nvSpPr>
            <p:cNvPr id="38" name="TextBox 37"/>
            <p:cNvSpPr txBox="1"/>
            <p:nvPr/>
          </p:nvSpPr>
          <p:spPr>
            <a:xfrm>
              <a:off x="77350" y="3431948"/>
              <a:ext cx="1312313" cy="707886"/>
            </a:xfrm>
            <a:prstGeom prst="rect">
              <a:avLst/>
            </a:prstGeom>
            <a:noFill/>
          </p:spPr>
          <p:txBody>
            <a:bodyPr wrap="square" rtlCol="0">
              <a:spAutoFit/>
            </a:bodyPr>
            <a:lstStyle/>
            <a:p>
              <a:r>
                <a:rPr lang="en-US" altLang="zh-HK" sz="4000" b="1" dirty="0" smtClean="0">
                  <a:solidFill>
                    <a:srgbClr val="002060"/>
                  </a:solidFill>
                  <a:latin typeface="Century Gothic" panose="020B0502020202020204" pitchFamily="34" charset="0"/>
                  <a:ea typeface="KaiTi" panose="02010609060101010101" pitchFamily="49" charset="-122"/>
                  <a:cs typeface="Courier New" panose="02070309020205020404" pitchFamily="49" charset="0"/>
                </a:rPr>
                <a:t>FAIR</a:t>
              </a:r>
              <a:endParaRPr lang="en-US" altLang="zh-HK" sz="2400" dirty="0">
                <a:solidFill>
                  <a:schemeClr val="bg2">
                    <a:lumMod val="75000"/>
                  </a:schemeClr>
                </a:solidFill>
                <a:latin typeface="Century Gothic" panose="020B0502020202020204" pitchFamily="34" charset="0"/>
                <a:ea typeface="KaiTi" panose="02010609060101010101" pitchFamily="49" charset="-122"/>
                <a:cs typeface="Courier New" panose="02070309020205020404" pitchFamily="49" charset="0"/>
              </a:endParaRPr>
            </a:p>
          </p:txBody>
        </p:sp>
        <p:sp>
          <p:nvSpPr>
            <p:cNvPr id="64" name="TextBox 63"/>
            <p:cNvSpPr txBox="1"/>
            <p:nvPr/>
          </p:nvSpPr>
          <p:spPr>
            <a:xfrm>
              <a:off x="1221218" y="3712477"/>
              <a:ext cx="2700587" cy="338554"/>
            </a:xfrm>
            <a:prstGeom prst="rect">
              <a:avLst/>
            </a:prstGeom>
            <a:noFill/>
          </p:spPr>
          <p:txBody>
            <a:bodyPr wrap="square" rtlCol="0">
              <a:spAutoFit/>
            </a:bodyPr>
            <a:lstStyle/>
            <a:p>
              <a:r>
                <a:rPr lang="en-US" altLang="zh-HK" sz="1600" dirty="0" smtClean="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rPr>
                <a:t>Data Principles</a:t>
              </a:r>
              <a:r>
                <a:rPr lang="en-US" altLang="zh-HK" sz="1600" b="1" dirty="0" smtClean="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rPr>
                <a:t> </a:t>
              </a:r>
              <a:endParaRPr lang="en-US" altLang="zh-HK" sz="1600" dirty="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endParaRPr>
            </a:p>
          </p:txBody>
        </p:sp>
        <p:cxnSp>
          <p:nvCxnSpPr>
            <p:cNvPr id="65" name="Straight Connector 64"/>
            <p:cNvCxnSpPr/>
            <p:nvPr/>
          </p:nvCxnSpPr>
          <p:spPr>
            <a:xfrm>
              <a:off x="220507" y="4036467"/>
              <a:ext cx="4563037" cy="0"/>
            </a:xfrm>
            <a:prstGeom prst="line">
              <a:avLst/>
            </a:prstGeom>
          </p:spPr>
          <p:style>
            <a:lnRef idx="1">
              <a:schemeClr val="accent3"/>
            </a:lnRef>
            <a:fillRef idx="0">
              <a:schemeClr val="accent3"/>
            </a:fillRef>
            <a:effectRef idx="0">
              <a:schemeClr val="accent3"/>
            </a:effectRef>
            <a:fontRef idx="minor">
              <a:schemeClr val="tx1"/>
            </a:fontRef>
          </p:style>
        </p:cxnSp>
      </p:grpSp>
      <p:sp>
        <p:nvSpPr>
          <p:cNvPr id="66" name="Rectangle 65"/>
          <p:cNvSpPr/>
          <p:nvPr/>
        </p:nvSpPr>
        <p:spPr>
          <a:xfrm>
            <a:off x="285997" y="3145296"/>
            <a:ext cx="4589525" cy="738664"/>
          </a:xfrm>
          <a:prstGeom prst="rect">
            <a:avLst/>
          </a:prstGeom>
        </p:spPr>
        <p:txBody>
          <a:bodyPr wrap="square">
            <a:spAutoFit/>
          </a:bodyPr>
          <a:lstStyle/>
          <a:p>
            <a:pPr marL="91440" indent="-457200"/>
            <a:r>
              <a:rPr lang="en-US" sz="1400" dirty="0" smtClean="0">
                <a:solidFill>
                  <a:srgbClr val="002060"/>
                </a:solidFill>
                <a:latin typeface="Century Gothic" panose="020B0502020202020204" pitchFamily="34" charset="0"/>
              </a:rPr>
              <a:t>“a set of guidelines </a:t>
            </a:r>
            <a:r>
              <a:rPr lang="en-US" sz="1400" dirty="0">
                <a:solidFill>
                  <a:srgbClr val="002060"/>
                </a:solidFill>
                <a:latin typeface="Century Gothic" panose="020B0502020202020204" pitchFamily="34" charset="0"/>
              </a:rPr>
              <a:t>to improve the </a:t>
            </a:r>
            <a:r>
              <a:rPr lang="en-US" sz="1400" b="1" dirty="0">
                <a:solidFill>
                  <a:srgbClr val="002060"/>
                </a:solidFill>
                <a:latin typeface="Century Gothic" panose="020B0502020202020204" pitchFamily="34" charset="0"/>
              </a:rPr>
              <a:t>Findability, Accessibility, Interoperability, &amp;</a:t>
            </a:r>
            <a:r>
              <a:rPr lang="en-US" sz="1400" b="1" dirty="0" smtClean="0">
                <a:solidFill>
                  <a:srgbClr val="002060"/>
                </a:solidFill>
                <a:latin typeface="Century Gothic" panose="020B0502020202020204" pitchFamily="34" charset="0"/>
              </a:rPr>
              <a:t> Reusability </a:t>
            </a:r>
            <a:r>
              <a:rPr lang="en-US" sz="1400" dirty="0">
                <a:solidFill>
                  <a:srgbClr val="002060"/>
                </a:solidFill>
                <a:latin typeface="Century Gothic" panose="020B0502020202020204" pitchFamily="34" charset="0"/>
              </a:rPr>
              <a:t>of digital </a:t>
            </a:r>
            <a:r>
              <a:rPr lang="en-US" sz="1400" dirty="0" smtClean="0">
                <a:solidFill>
                  <a:srgbClr val="002060"/>
                </a:solidFill>
                <a:latin typeface="Century Gothic" panose="020B0502020202020204" pitchFamily="34" charset="0"/>
              </a:rPr>
              <a:t>assets”</a:t>
            </a:r>
            <a:endParaRPr lang="en-US" sz="1400" dirty="0">
              <a:solidFill>
                <a:srgbClr val="002060"/>
              </a:solidFill>
              <a:latin typeface="Century Gothic" panose="020B0502020202020204" pitchFamily="34" charset="0"/>
            </a:endParaRPr>
          </a:p>
        </p:txBody>
      </p:sp>
      <p:sp>
        <p:nvSpPr>
          <p:cNvPr id="73" name="Rectangle 72"/>
          <p:cNvSpPr/>
          <p:nvPr/>
        </p:nvSpPr>
        <p:spPr>
          <a:xfrm>
            <a:off x="423405" y="1556224"/>
            <a:ext cx="3948570" cy="646331"/>
          </a:xfrm>
          <a:prstGeom prst="rect">
            <a:avLst/>
          </a:prstGeom>
        </p:spPr>
        <p:txBody>
          <a:bodyPr wrap="square">
            <a:spAutoFit/>
          </a:bodyPr>
          <a:lstStyle/>
          <a:p>
            <a:pPr marL="285750" indent="-285750" fontAlgn="base">
              <a:buFont typeface="Wingdings" panose="05000000000000000000" pitchFamily="2" charset="2"/>
              <a:buChar char="Ø"/>
            </a:pPr>
            <a:r>
              <a:rPr lang="en-US" sz="1200" b="1" i="1" dirty="0" smtClean="0">
                <a:solidFill>
                  <a:srgbClr val="1C4587"/>
                </a:solidFill>
                <a:latin typeface="Century Gothic" panose="020B0502020202020204" pitchFamily="34" charset="0"/>
              </a:rPr>
              <a:t>Metadata</a:t>
            </a:r>
            <a:r>
              <a:rPr lang="en-US" sz="1200" b="1" dirty="0" smtClean="0">
                <a:solidFill>
                  <a:srgbClr val="1C4587"/>
                </a:solidFill>
                <a:latin typeface="Century Gothic" panose="020B0502020202020204" pitchFamily="34" charset="0"/>
              </a:rPr>
              <a:t> </a:t>
            </a:r>
            <a:r>
              <a:rPr lang="en-US" sz="1200" dirty="0" smtClean="0">
                <a:solidFill>
                  <a:srgbClr val="1C4587"/>
                </a:solidFill>
                <a:latin typeface="Century Gothic" panose="020B0502020202020204" pitchFamily="34" charset="0"/>
              </a:rPr>
              <a:t>is the Key</a:t>
            </a:r>
          </a:p>
          <a:p>
            <a:pPr marL="285750" indent="-285750" fontAlgn="base">
              <a:buFont typeface="Wingdings" panose="05000000000000000000" pitchFamily="2" charset="2"/>
              <a:buChar char="Ø"/>
            </a:pPr>
            <a:r>
              <a:rPr lang="en-US" sz="1200" dirty="0" smtClean="0">
                <a:solidFill>
                  <a:srgbClr val="1C4587"/>
                </a:solidFill>
                <a:latin typeface="Century Gothic" panose="020B0502020202020204" pitchFamily="34" charset="0"/>
              </a:rPr>
              <a:t>a </a:t>
            </a:r>
            <a:r>
              <a:rPr lang="en-US" sz="1200" b="1" i="1" dirty="0">
                <a:solidFill>
                  <a:srgbClr val="1C4587"/>
                </a:solidFill>
                <a:latin typeface="Century Gothic" panose="020B0502020202020204" pitchFamily="34" charset="0"/>
              </a:rPr>
              <a:t>complex </a:t>
            </a:r>
            <a:r>
              <a:rPr lang="en-US" sz="1200" b="1" i="1" dirty="0" smtClean="0">
                <a:solidFill>
                  <a:srgbClr val="1C4587"/>
                </a:solidFill>
                <a:latin typeface="Century Gothic" panose="020B0502020202020204" pitchFamily="34" charset="0"/>
              </a:rPr>
              <a:t>ecosystem </a:t>
            </a:r>
            <a:r>
              <a:rPr lang="en-US" sz="1200" dirty="0">
                <a:solidFill>
                  <a:srgbClr val="1C4587"/>
                </a:solidFill>
                <a:latin typeface="Century Gothic" panose="020B0502020202020204" pitchFamily="34" charset="0"/>
              </a:rPr>
              <a:t>with </a:t>
            </a:r>
            <a:r>
              <a:rPr lang="en-US" sz="1200" b="1" i="1" dirty="0">
                <a:solidFill>
                  <a:srgbClr val="1C4587"/>
                </a:solidFill>
                <a:latin typeface="Century Gothic" panose="020B0502020202020204" pitchFamily="34" charset="0"/>
              </a:rPr>
              <a:t>heterogeneous mixture of stakeholders</a:t>
            </a:r>
            <a:r>
              <a:rPr lang="en-US" sz="1200" b="1" dirty="0">
                <a:solidFill>
                  <a:srgbClr val="1C4587"/>
                </a:solidFill>
                <a:latin typeface="Century Gothic" panose="020B0502020202020204" pitchFamily="34" charset="0"/>
              </a:rPr>
              <a:t> </a:t>
            </a:r>
            <a:endParaRPr lang="en-US" sz="1200" b="1" dirty="0" smtClean="0">
              <a:solidFill>
                <a:srgbClr val="1C4587"/>
              </a:solidFill>
              <a:latin typeface="Century Gothic" panose="020B0502020202020204" pitchFamily="34" charset="0"/>
            </a:endParaRPr>
          </a:p>
        </p:txBody>
      </p:sp>
      <p:sp>
        <p:nvSpPr>
          <p:cNvPr id="21" name="Flowchart: Connector 20"/>
          <p:cNvSpPr/>
          <p:nvPr/>
        </p:nvSpPr>
        <p:spPr>
          <a:xfrm>
            <a:off x="1280743" y="1296663"/>
            <a:ext cx="179294" cy="170330"/>
          </a:xfrm>
          <a:prstGeom prst="flowChartConnector">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2">
                    <a:lumMod val="50000"/>
                  </a:schemeClr>
                </a:solidFill>
                <a:latin typeface="+mj-lt"/>
              </a:rPr>
              <a:t>1</a:t>
            </a:r>
            <a:endParaRPr lang="en-US" sz="800" b="1" dirty="0">
              <a:solidFill>
                <a:schemeClr val="bg2">
                  <a:lumMod val="50000"/>
                </a:schemeClr>
              </a:solidFill>
              <a:latin typeface="+mj-lt"/>
            </a:endParaRPr>
          </a:p>
        </p:txBody>
      </p:sp>
      <p:sp>
        <p:nvSpPr>
          <p:cNvPr id="92" name="Flowchart: Connector 91"/>
          <p:cNvSpPr/>
          <p:nvPr/>
        </p:nvSpPr>
        <p:spPr>
          <a:xfrm>
            <a:off x="1712827" y="3648855"/>
            <a:ext cx="179294" cy="170330"/>
          </a:xfrm>
          <a:prstGeom prst="flowChartConnector">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2">
                    <a:lumMod val="50000"/>
                  </a:schemeClr>
                </a:solidFill>
                <a:latin typeface="+mj-lt"/>
              </a:rPr>
              <a:t>2</a:t>
            </a:r>
            <a:endParaRPr lang="en-US" sz="800" b="1" dirty="0">
              <a:solidFill>
                <a:schemeClr val="bg2">
                  <a:lumMod val="50000"/>
                </a:schemeClr>
              </a:solidFill>
              <a:latin typeface="+mj-lt"/>
            </a:endParaRPr>
          </a:p>
        </p:txBody>
      </p:sp>
      <p:grpSp>
        <p:nvGrpSpPr>
          <p:cNvPr id="6" name="Group 5"/>
          <p:cNvGrpSpPr/>
          <p:nvPr/>
        </p:nvGrpSpPr>
        <p:grpSpPr>
          <a:xfrm>
            <a:off x="131523" y="5162853"/>
            <a:ext cx="4848902" cy="646331"/>
            <a:chOff x="211737" y="5363999"/>
            <a:chExt cx="4848902" cy="646331"/>
          </a:xfrm>
        </p:grpSpPr>
        <p:sp>
          <p:nvSpPr>
            <p:cNvPr id="94" name="Flowchart: Connector 93"/>
            <p:cNvSpPr/>
            <p:nvPr/>
          </p:nvSpPr>
          <p:spPr>
            <a:xfrm>
              <a:off x="211737" y="5429762"/>
              <a:ext cx="179294" cy="170330"/>
            </a:xfrm>
            <a:prstGeom prst="flowChartConnector">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2">
                      <a:lumMod val="50000"/>
                    </a:schemeClr>
                  </a:solidFill>
                  <a:latin typeface="+mj-lt"/>
                </a:rPr>
                <a:t>1</a:t>
              </a:r>
              <a:endParaRPr lang="en-US" sz="800" b="1" dirty="0">
                <a:solidFill>
                  <a:schemeClr val="bg2">
                    <a:lumMod val="50000"/>
                  </a:schemeClr>
                </a:solidFill>
                <a:latin typeface="+mj-lt"/>
              </a:endParaRPr>
            </a:p>
          </p:txBody>
        </p:sp>
        <p:sp>
          <p:nvSpPr>
            <p:cNvPr id="2" name="Rectangle 1"/>
            <p:cNvSpPr/>
            <p:nvPr/>
          </p:nvSpPr>
          <p:spPr>
            <a:xfrm>
              <a:off x="423405" y="5363999"/>
              <a:ext cx="4637234" cy="646331"/>
            </a:xfrm>
            <a:prstGeom prst="rect">
              <a:avLst/>
            </a:prstGeom>
          </p:spPr>
          <p:txBody>
            <a:bodyPr wrap="square">
              <a:spAutoFit/>
            </a:bodyPr>
            <a:lstStyle/>
            <a:p>
              <a:r>
                <a:rPr lang="en-US" sz="900" dirty="0">
                  <a:latin typeface="Arial Narrow" panose="020B0606020202030204" pitchFamily="34" charset="0"/>
                </a:rPr>
                <a:t>Bryant, Rebecca, Anna Clements, Carol </a:t>
              </a:r>
              <a:r>
                <a:rPr lang="en-US" sz="900" dirty="0" err="1">
                  <a:latin typeface="Arial Narrow" panose="020B0606020202030204" pitchFamily="34" charset="0"/>
                </a:rPr>
                <a:t>Feltes</a:t>
              </a:r>
              <a:r>
                <a:rPr lang="en-US" sz="900" dirty="0">
                  <a:latin typeface="Arial Narrow" panose="020B0606020202030204" pitchFamily="34" charset="0"/>
                </a:rPr>
                <a:t>, David </a:t>
              </a:r>
              <a:r>
                <a:rPr lang="en-US" sz="900" dirty="0" err="1">
                  <a:latin typeface="Arial Narrow" panose="020B0606020202030204" pitchFamily="34" charset="0"/>
                </a:rPr>
                <a:t>Groenewegen</a:t>
              </a:r>
              <a:r>
                <a:rPr lang="en-US" sz="900" dirty="0">
                  <a:latin typeface="Arial Narrow" panose="020B0606020202030204" pitchFamily="34" charset="0"/>
                </a:rPr>
                <a:t>, Simon </a:t>
              </a:r>
              <a:r>
                <a:rPr lang="en-US" sz="900" dirty="0" err="1">
                  <a:latin typeface="Arial Narrow" panose="020B0606020202030204" pitchFamily="34" charset="0"/>
                </a:rPr>
                <a:t>Huggard</a:t>
              </a:r>
              <a:r>
                <a:rPr lang="en-US" sz="900" dirty="0">
                  <a:latin typeface="Arial Narrow" panose="020B0606020202030204" pitchFamily="34" charset="0"/>
                </a:rPr>
                <a:t>, Holly Mercer, Roxanne </a:t>
              </a:r>
              <a:r>
                <a:rPr lang="en-US" sz="900" dirty="0" err="1">
                  <a:latin typeface="Arial Narrow" panose="020B0606020202030204" pitchFamily="34" charset="0"/>
                </a:rPr>
                <a:t>Missingham</a:t>
              </a:r>
              <a:r>
                <a:rPr lang="en-US" sz="900" dirty="0">
                  <a:latin typeface="Arial Narrow" panose="020B0606020202030204" pitchFamily="34" charset="0"/>
                </a:rPr>
                <a:t>, </a:t>
              </a:r>
              <a:r>
                <a:rPr lang="en-US" sz="900" dirty="0" err="1">
                  <a:latin typeface="Arial Narrow" panose="020B0606020202030204" pitchFamily="34" charset="0"/>
                </a:rPr>
                <a:t>Maliaca</a:t>
              </a:r>
              <a:r>
                <a:rPr lang="en-US" sz="900" dirty="0">
                  <a:latin typeface="Arial Narrow" panose="020B0606020202030204" pitchFamily="34" charset="0"/>
                </a:rPr>
                <a:t> </a:t>
              </a:r>
              <a:r>
                <a:rPr lang="en-US" sz="900" dirty="0" err="1">
                  <a:latin typeface="Arial Narrow" panose="020B0606020202030204" pitchFamily="34" charset="0"/>
                </a:rPr>
                <a:t>Oxnam</a:t>
              </a:r>
              <a:r>
                <a:rPr lang="en-US" sz="900" dirty="0">
                  <a:latin typeface="Arial Narrow" panose="020B0606020202030204" pitchFamily="34" charset="0"/>
                </a:rPr>
                <a:t>, Anne </a:t>
              </a:r>
              <a:r>
                <a:rPr lang="en-US" sz="900" dirty="0" err="1">
                  <a:latin typeface="Arial Narrow" panose="020B0606020202030204" pitchFamily="34" charset="0"/>
                </a:rPr>
                <a:t>Rauh</a:t>
              </a:r>
              <a:r>
                <a:rPr lang="en-US" sz="900" dirty="0">
                  <a:latin typeface="Arial Narrow" panose="020B0606020202030204" pitchFamily="34" charset="0"/>
                </a:rPr>
                <a:t> and John Wright. 2017. </a:t>
              </a:r>
              <a:r>
                <a:rPr lang="en-US" sz="900" b="1" dirty="0">
                  <a:latin typeface="Arial Narrow" panose="020B0606020202030204" pitchFamily="34" charset="0"/>
                </a:rPr>
                <a:t>Research Information Management: Defining RIM and the Library’s Role</a:t>
              </a:r>
              <a:r>
                <a:rPr lang="en-US" sz="900" dirty="0">
                  <a:latin typeface="Arial Narrow" panose="020B0606020202030204" pitchFamily="34" charset="0"/>
                </a:rPr>
                <a:t>. Dublin, OH: OCLC Research. </a:t>
              </a:r>
              <a:r>
                <a:rPr lang="en-US" sz="900" dirty="0">
                  <a:latin typeface="Arial Narrow" panose="020B0606020202030204" pitchFamily="34" charset="0"/>
                  <a:hlinkClick r:id="rId2"/>
                </a:rPr>
                <a:t>https://</a:t>
              </a:r>
              <a:r>
                <a:rPr lang="en-US" sz="900" dirty="0" smtClean="0">
                  <a:latin typeface="Arial Narrow" panose="020B0606020202030204" pitchFamily="34" charset="0"/>
                  <a:hlinkClick r:id="rId2"/>
                </a:rPr>
                <a:t>doi.org/10.25333/C3NK88</a:t>
              </a:r>
              <a:r>
                <a:rPr lang="en-US" sz="900" dirty="0" smtClean="0">
                  <a:latin typeface="Arial Narrow" panose="020B0606020202030204" pitchFamily="34" charset="0"/>
                </a:rPr>
                <a:t>  </a:t>
              </a:r>
              <a:endParaRPr lang="en-US" sz="900" dirty="0">
                <a:latin typeface="Arial Narrow" panose="020B0606020202030204" pitchFamily="34" charset="0"/>
              </a:endParaRPr>
            </a:p>
          </p:txBody>
        </p:sp>
      </p:grpSp>
      <p:grpSp>
        <p:nvGrpSpPr>
          <p:cNvPr id="4" name="Group 3"/>
          <p:cNvGrpSpPr/>
          <p:nvPr/>
        </p:nvGrpSpPr>
        <p:grpSpPr>
          <a:xfrm>
            <a:off x="136853" y="5859552"/>
            <a:ext cx="4643611" cy="369332"/>
            <a:chOff x="211737" y="6059857"/>
            <a:chExt cx="4643611" cy="369332"/>
          </a:xfrm>
        </p:grpSpPr>
        <p:sp>
          <p:nvSpPr>
            <p:cNvPr id="50" name="Rectangle 49"/>
            <p:cNvSpPr/>
            <p:nvPr/>
          </p:nvSpPr>
          <p:spPr>
            <a:xfrm>
              <a:off x="423405" y="6059857"/>
              <a:ext cx="4431943" cy="369332"/>
            </a:xfrm>
            <a:prstGeom prst="rect">
              <a:avLst/>
            </a:prstGeom>
          </p:spPr>
          <p:txBody>
            <a:bodyPr wrap="square">
              <a:spAutoFit/>
            </a:bodyPr>
            <a:lstStyle/>
            <a:p>
              <a:r>
                <a:rPr lang="en-US" sz="900" dirty="0">
                  <a:latin typeface="Arial Narrow" panose="020B0606020202030204" pitchFamily="34" charset="0"/>
                </a:rPr>
                <a:t>Wilkinson, M., </a:t>
              </a:r>
              <a:r>
                <a:rPr lang="en-US" sz="900" dirty="0" err="1">
                  <a:latin typeface="Arial Narrow" panose="020B0606020202030204" pitchFamily="34" charset="0"/>
                </a:rPr>
                <a:t>Dumontier</a:t>
              </a:r>
              <a:r>
                <a:rPr lang="en-US" sz="900" dirty="0">
                  <a:latin typeface="Arial Narrow" panose="020B0606020202030204" pitchFamily="34" charset="0"/>
                </a:rPr>
                <a:t>, M., </a:t>
              </a:r>
              <a:r>
                <a:rPr lang="en-US" sz="900" dirty="0" err="1">
                  <a:latin typeface="Arial Narrow" panose="020B0606020202030204" pitchFamily="34" charset="0"/>
                </a:rPr>
                <a:t>Aalbersberg</a:t>
              </a:r>
              <a:r>
                <a:rPr lang="en-US" sz="900" dirty="0">
                  <a:latin typeface="Arial Narrow" panose="020B0606020202030204" pitchFamily="34" charset="0"/>
                </a:rPr>
                <a:t>, I. et al. </a:t>
              </a:r>
              <a:r>
                <a:rPr lang="en-US" sz="900" b="1" i="1" dirty="0">
                  <a:latin typeface="Arial Narrow" panose="020B0606020202030204" pitchFamily="34" charset="0"/>
                </a:rPr>
                <a:t>The FAIR Guiding Principles for scientific data management and stewardship</a:t>
              </a:r>
              <a:r>
                <a:rPr lang="en-US" sz="900" dirty="0">
                  <a:latin typeface="Arial Narrow" panose="020B0606020202030204" pitchFamily="34" charset="0"/>
                </a:rPr>
                <a:t>. </a:t>
              </a:r>
              <a:r>
                <a:rPr lang="en-US" sz="900" dirty="0" err="1">
                  <a:latin typeface="Arial Narrow" panose="020B0606020202030204" pitchFamily="34" charset="0"/>
                </a:rPr>
                <a:t>Sci</a:t>
              </a:r>
              <a:r>
                <a:rPr lang="en-US" sz="900" dirty="0">
                  <a:latin typeface="Arial Narrow" panose="020B0606020202030204" pitchFamily="34" charset="0"/>
                </a:rPr>
                <a:t> Data 3, 160018 (2016). </a:t>
              </a:r>
              <a:r>
                <a:rPr lang="en-US" sz="900" dirty="0">
                  <a:latin typeface="Arial Narrow" panose="020B0606020202030204" pitchFamily="34" charset="0"/>
                  <a:hlinkClick r:id="rId3"/>
                </a:rPr>
                <a:t>https://</a:t>
              </a:r>
              <a:r>
                <a:rPr lang="en-US" sz="900" dirty="0" smtClean="0">
                  <a:latin typeface="Arial Narrow" panose="020B0606020202030204" pitchFamily="34" charset="0"/>
                  <a:hlinkClick r:id="rId3"/>
                </a:rPr>
                <a:t>doi.org/10.1038/sdata.2016.18</a:t>
              </a:r>
              <a:r>
                <a:rPr lang="en-US" sz="900" dirty="0" smtClean="0">
                  <a:latin typeface="Arial Narrow" panose="020B0606020202030204" pitchFamily="34" charset="0"/>
                </a:rPr>
                <a:t> </a:t>
              </a:r>
              <a:endParaRPr lang="en-US" sz="900" dirty="0">
                <a:latin typeface="Arial Narrow" panose="020B0606020202030204" pitchFamily="34" charset="0"/>
              </a:endParaRPr>
            </a:p>
          </p:txBody>
        </p:sp>
        <p:sp>
          <p:nvSpPr>
            <p:cNvPr id="95" name="Flowchart: Connector 94"/>
            <p:cNvSpPr/>
            <p:nvPr/>
          </p:nvSpPr>
          <p:spPr>
            <a:xfrm>
              <a:off x="211737" y="6085631"/>
              <a:ext cx="179294" cy="170330"/>
            </a:xfrm>
            <a:prstGeom prst="flowChartConnector">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2">
                      <a:lumMod val="50000"/>
                    </a:schemeClr>
                  </a:solidFill>
                  <a:latin typeface="+mj-lt"/>
                </a:rPr>
                <a:t>2</a:t>
              </a:r>
              <a:endParaRPr lang="en-US" sz="800" b="1" dirty="0">
                <a:solidFill>
                  <a:schemeClr val="bg2">
                    <a:lumMod val="50000"/>
                  </a:schemeClr>
                </a:solidFill>
                <a:latin typeface="+mj-lt"/>
              </a:endParaRPr>
            </a:p>
          </p:txBody>
        </p:sp>
      </p:grpSp>
      <p:grpSp>
        <p:nvGrpSpPr>
          <p:cNvPr id="3" name="Group 2"/>
          <p:cNvGrpSpPr/>
          <p:nvPr/>
        </p:nvGrpSpPr>
        <p:grpSpPr>
          <a:xfrm>
            <a:off x="5120798" y="658"/>
            <a:ext cx="6856049" cy="6370792"/>
            <a:chOff x="5120798" y="658"/>
            <a:chExt cx="6856049" cy="6370792"/>
          </a:xfrm>
        </p:grpSpPr>
        <p:sp>
          <p:nvSpPr>
            <p:cNvPr id="9" name="Rectangle 8"/>
            <p:cNvSpPr/>
            <p:nvPr/>
          </p:nvSpPr>
          <p:spPr>
            <a:xfrm>
              <a:off x="5403830" y="690250"/>
              <a:ext cx="6190918" cy="738664"/>
            </a:xfrm>
            <a:prstGeom prst="rect">
              <a:avLst/>
            </a:prstGeom>
          </p:spPr>
          <p:txBody>
            <a:bodyPr wrap="square">
              <a:spAutoFit/>
            </a:bodyPr>
            <a:lstStyle/>
            <a:p>
              <a:r>
                <a:rPr lang="en-US" sz="1400" b="1" dirty="0">
                  <a:solidFill>
                    <a:srgbClr val="1C4587"/>
                  </a:solidFill>
                  <a:latin typeface="Century Gothic" panose="020B0502020202020204" pitchFamily="34" charset="0"/>
                </a:rPr>
                <a:t>Metadata in RIM context is only useful when being integrated and contextualized to become valuable information to provide insights and support </a:t>
              </a:r>
              <a:r>
                <a:rPr lang="en-US" sz="1400" b="1" dirty="0" smtClean="0">
                  <a:solidFill>
                    <a:srgbClr val="1C4587"/>
                  </a:solidFill>
                  <a:latin typeface="Century Gothic" panose="020B0502020202020204" pitchFamily="34" charset="0"/>
                </a:rPr>
                <a:t>informed-decisions for research development.</a:t>
              </a:r>
              <a:r>
                <a:rPr lang="en-US" sz="1400" b="1" dirty="0">
                  <a:solidFill>
                    <a:srgbClr val="1C4587"/>
                  </a:solidFill>
                  <a:latin typeface="Century Gothic" panose="020B0502020202020204" pitchFamily="34" charset="0"/>
                </a:rPr>
                <a:t>  </a:t>
              </a:r>
              <a:endParaRPr lang="en-US" sz="1400" b="1" dirty="0">
                <a:latin typeface="Century Gothic" panose="020B0502020202020204" pitchFamily="34" charset="0"/>
              </a:endParaRPr>
            </a:p>
          </p:txBody>
        </p:sp>
        <p:grpSp>
          <p:nvGrpSpPr>
            <p:cNvPr id="16" name="Group 15"/>
            <p:cNvGrpSpPr/>
            <p:nvPr/>
          </p:nvGrpSpPr>
          <p:grpSpPr>
            <a:xfrm>
              <a:off x="5120798" y="658"/>
              <a:ext cx="2687303" cy="720328"/>
              <a:chOff x="4516980" y="2246848"/>
              <a:chExt cx="2687303" cy="720328"/>
            </a:xfrm>
          </p:grpSpPr>
          <p:sp>
            <p:nvSpPr>
              <p:cNvPr id="70" name="TextBox 69"/>
              <p:cNvSpPr txBox="1"/>
              <p:nvPr/>
            </p:nvSpPr>
            <p:spPr>
              <a:xfrm>
                <a:off x="4516980" y="2246848"/>
                <a:ext cx="1601462" cy="707886"/>
              </a:xfrm>
              <a:prstGeom prst="rect">
                <a:avLst/>
              </a:prstGeom>
              <a:noFill/>
            </p:spPr>
            <p:txBody>
              <a:bodyPr wrap="square" rtlCol="0">
                <a:spAutoFit/>
              </a:bodyPr>
              <a:lstStyle/>
              <a:p>
                <a:r>
                  <a:rPr lang="en-US" altLang="zh-HK" sz="4000" b="1" dirty="0" smtClean="0">
                    <a:solidFill>
                      <a:srgbClr val="002060"/>
                    </a:solidFill>
                    <a:latin typeface="Century Gothic" panose="020B0502020202020204" pitchFamily="34" charset="0"/>
                    <a:ea typeface="KaiTi" panose="02010609060101010101" pitchFamily="49" charset="-122"/>
                    <a:cs typeface="Courier New" panose="02070309020205020404" pitchFamily="49" charset="0"/>
                  </a:rPr>
                  <a:t>FAIR</a:t>
                </a:r>
                <a:r>
                  <a:rPr lang="en-US" altLang="zh-HK" sz="4000" b="1" dirty="0" smtClean="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rPr>
                  <a:t>-</a:t>
                </a:r>
                <a:endParaRPr lang="en-US" altLang="zh-HK" sz="2400" dirty="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endParaRPr>
              </a:p>
            </p:txBody>
          </p:sp>
          <p:sp>
            <p:nvSpPr>
              <p:cNvPr id="71" name="TextBox 70"/>
              <p:cNvSpPr txBox="1"/>
              <p:nvPr/>
            </p:nvSpPr>
            <p:spPr>
              <a:xfrm>
                <a:off x="5799065" y="2259290"/>
                <a:ext cx="1405218" cy="707886"/>
              </a:xfrm>
              <a:prstGeom prst="rect">
                <a:avLst/>
              </a:prstGeom>
              <a:noFill/>
            </p:spPr>
            <p:txBody>
              <a:bodyPr wrap="square" rtlCol="0">
                <a:spAutoFit/>
              </a:bodyPr>
              <a:lstStyle/>
              <a:p>
                <a:r>
                  <a:rPr lang="en-US" altLang="zh-HK" sz="4000" b="1" dirty="0" smtClean="0">
                    <a:solidFill>
                      <a:srgbClr val="CC0000"/>
                    </a:solidFill>
                    <a:latin typeface="Century Gothic" panose="020B0502020202020204" pitchFamily="34" charset="0"/>
                    <a:ea typeface="KaiTi" panose="02010609060101010101" pitchFamily="49" charset="-122"/>
                    <a:cs typeface="Courier New" panose="02070309020205020404" pitchFamily="49" charset="0"/>
                  </a:rPr>
                  <a:t>RIMS</a:t>
                </a:r>
                <a:r>
                  <a:rPr lang="en-US" altLang="zh-HK" sz="4000" dirty="0" smtClean="0">
                    <a:solidFill>
                      <a:schemeClr val="bg2">
                        <a:lumMod val="75000"/>
                      </a:schemeClr>
                    </a:solidFill>
                    <a:latin typeface="Century Gothic" panose="020B0502020202020204" pitchFamily="34" charset="0"/>
                    <a:ea typeface="KaiTi" panose="02010609060101010101" pitchFamily="49" charset="-122"/>
                    <a:cs typeface="Courier New" panose="02070309020205020404" pitchFamily="49" charset="0"/>
                  </a:rPr>
                  <a:t> </a:t>
                </a:r>
              </a:p>
            </p:txBody>
          </p:sp>
        </p:grpSp>
        <p:grpSp>
          <p:nvGrpSpPr>
            <p:cNvPr id="77" name="Group 76"/>
            <p:cNvGrpSpPr/>
            <p:nvPr/>
          </p:nvGrpSpPr>
          <p:grpSpPr>
            <a:xfrm>
              <a:off x="5552739" y="2751139"/>
              <a:ext cx="1039043" cy="1107996"/>
              <a:chOff x="4350188" y="869765"/>
              <a:chExt cx="1039043" cy="1107996"/>
            </a:xfrm>
          </p:grpSpPr>
          <p:sp>
            <p:nvSpPr>
              <p:cNvPr id="78" name="Flowchart: Process 77"/>
              <p:cNvSpPr/>
              <p:nvPr/>
            </p:nvSpPr>
            <p:spPr>
              <a:xfrm>
                <a:off x="4350188" y="1105326"/>
                <a:ext cx="757246" cy="829791"/>
              </a:xfrm>
              <a:prstGeom prst="flowChartProcess">
                <a:avLst/>
              </a:prstGeom>
              <a:solidFill>
                <a:srgbClr val="0038A8"/>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0069B8"/>
                  </a:solidFill>
                </a:endParaRPr>
              </a:p>
            </p:txBody>
          </p:sp>
          <p:sp>
            <p:nvSpPr>
              <p:cNvPr id="79" name="TextBox 78"/>
              <p:cNvSpPr txBox="1"/>
              <p:nvPr/>
            </p:nvSpPr>
            <p:spPr>
              <a:xfrm>
                <a:off x="4397666" y="869765"/>
                <a:ext cx="991565" cy="1107996"/>
              </a:xfrm>
              <a:prstGeom prst="rect">
                <a:avLst/>
              </a:prstGeom>
              <a:noFill/>
            </p:spPr>
            <p:txBody>
              <a:bodyPr wrap="square" rtlCol="0">
                <a:spAutoFit/>
              </a:bodyPr>
              <a:lstStyle/>
              <a:p>
                <a:r>
                  <a:rPr lang="en-US" altLang="zh-HK" sz="6600" b="1" dirty="0" smtClean="0">
                    <a:solidFill>
                      <a:schemeClr val="accent5">
                        <a:lumMod val="20000"/>
                        <a:lumOff val="80000"/>
                      </a:schemeClr>
                    </a:solidFill>
                    <a:latin typeface="Century Gothic" panose="020B0502020202020204" pitchFamily="34" charset="0"/>
                  </a:rPr>
                  <a:t>A</a:t>
                </a:r>
                <a:endParaRPr lang="en-US" altLang="zh-HK" sz="6600" b="1" dirty="0">
                  <a:solidFill>
                    <a:schemeClr val="accent5">
                      <a:lumMod val="20000"/>
                      <a:lumOff val="80000"/>
                    </a:schemeClr>
                  </a:solidFill>
                  <a:latin typeface="Century Gothic" panose="020B0502020202020204" pitchFamily="34" charset="0"/>
                  <a:ea typeface="KaiTi" panose="02010609060101010101" pitchFamily="49" charset="-122"/>
                </a:endParaRPr>
              </a:p>
            </p:txBody>
          </p:sp>
        </p:grpSp>
        <p:grpSp>
          <p:nvGrpSpPr>
            <p:cNvPr id="110" name="Group 109"/>
            <p:cNvGrpSpPr/>
            <p:nvPr/>
          </p:nvGrpSpPr>
          <p:grpSpPr>
            <a:xfrm>
              <a:off x="6402277" y="2899927"/>
              <a:ext cx="5177079" cy="952568"/>
              <a:chOff x="6987702" y="2299564"/>
              <a:chExt cx="5177079" cy="952568"/>
            </a:xfrm>
          </p:grpSpPr>
          <p:sp>
            <p:nvSpPr>
              <p:cNvPr id="81" name="Rectangle 80"/>
              <p:cNvSpPr/>
              <p:nvPr/>
            </p:nvSpPr>
            <p:spPr>
              <a:xfrm>
                <a:off x="6987702" y="2299564"/>
                <a:ext cx="2144320" cy="369332"/>
              </a:xfrm>
              <a:prstGeom prst="rect">
                <a:avLst/>
              </a:prstGeom>
            </p:spPr>
            <p:txBody>
              <a:bodyPr wrap="square">
                <a:spAutoFit/>
              </a:bodyPr>
              <a:lstStyle/>
              <a:p>
                <a:r>
                  <a:rPr lang="en-US" dirty="0" smtClean="0">
                    <a:solidFill>
                      <a:srgbClr val="0038A8"/>
                    </a:solidFill>
                    <a:latin typeface="Century Gothic" panose="020B0502020202020204" pitchFamily="34" charset="0"/>
                  </a:rPr>
                  <a:t>Accessible</a:t>
                </a:r>
                <a:endParaRPr lang="en-US" dirty="0">
                  <a:solidFill>
                    <a:srgbClr val="0038A8"/>
                  </a:solidFill>
                  <a:latin typeface="Century Gothic" panose="020B0502020202020204" pitchFamily="34" charset="0"/>
                </a:endParaRPr>
              </a:p>
            </p:txBody>
          </p:sp>
          <p:sp>
            <p:nvSpPr>
              <p:cNvPr id="82" name="Rectangle 81"/>
              <p:cNvSpPr/>
              <p:nvPr/>
            </p:nvSpPr>
            <p:spPr>
              <a:xfrm>
                <a:off x="7038579" y="2605801"/>
                <a:ext cx="5126202" cy="646331"/>
              </a:xfrm>
              <a:prstGeom prst="rect">
                <a:avLst/>
              </a:prstGeom>
            </p:spPr>
            <p:txBody>
              <a:bodyPr wrap="square">
                <a:spAutoFit/>
              </a:bodyPr>
              <a:lstStyle/>
              <a:p>
                <a:pPr marL="171450" indent="-171450" fontAlgn="base">
                  <a:buFont typeface="Arial" panose="020B0604020202020204" pitchFamily="34" charset="0"/>
                  <a:buChar char="•"/>
                </a:pPr>
                <a:r>
                  <a:rPr lang="en-US" sz="1200" dirty="0" smtClean="0">
                    <a:solidFill>
                      <a:srgbClr val="0038A8"/>
                    </a:solidFill>
                    <a:latin typeface="Century Gothic" panose="020B0502020202020204" pitchFamily="34" charset="0"/>
                  </a:rPr>
                  <a:t>Data retrievable with identifiers or other common access points</a:t>
                </a:r>
              </a:p>
              <a:p>
                <a:pPr marL="171450" indent="-171450" fontAlgn="base">
                  <a:buFont typeface="Arial" panose="020B0604020202020204" pitchFamily="34" charset="0"/>
                  <a:buChar char="•"/>
                </a:pPr>
                <a:r>
                  <a:rPr lang="en-US" sz="1200" dirty="0" smtClean="0">
                    <a:solidFill>
                      <a:srgbClr val="0038A8"/>
                    </a:solidFill>
                    <a:latin typeface="Century Gothic" panose="020B0502020202020204" pitchFamily="34" charset="0"/>
                  </a:rPr>
                  <a:t>Researchers / Stakeholders to access / retrieve data by roles through authentication </a:t>
                </a:r>
                <a:r>
                  <a:rPr lang="en-US" sz="1200" dirty="0">
                    <a:solidFill>
                      <a:srgbClr val="0038A8"/>
                    </a:solidFill>
                    <a:latin typeface="Century Gothic" panose="020B0502020202020204" pitchFamily="34" charset="0"/>
                  </a:rPr>
                  <a:t> </a:t>
                </a:r>
              </a:p>
            </p:txBody>
          </p:sp>
        </p:grpSp>
        <p:grpSp>
          <p:nvGrpSpPr>
            <p:cNvPr id="74" name="Group 73"/>
            <p:cNvGrpSpPr/>
            <p:nvPr/>
          </p:nvGrpSpPr>
          <p:grpSpPr>
            <a:xfrm>
              <a:off x="5555930" y="1506051"/>
              <a:ext cx="1215602" cy="1200329"/>
              <a:chOff x="22897" y="1176021"/>
              <a:chExt cx="1215602" cy="1200329"/>
            </a:xfrm>
          </p:grpSpPr>
          <p:sp>
            <p:nvSpPr>
              <p:cNvPr id="75" name="Flowchart: Process 74"/>
              <p:cNvSpPr/>
              <p:nvPr/>
            </p:nvSpPr>
            <p:spPr>
              <a:xfrm>
                <a:off x="22897" y="1423467"/>
                <a:ext cx="755186" cy="829791"/>
              </a:xfrm>
              <a:prstGeom prst="flowChartProcess">
                <a:avLst/>
              </a:prstGeom>
              <a:solidFill>
                <a:srgbClr val="00206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6" name="TextBox 75"/>
              <p:cNvSpPr txBox="1"/>
              <p:nvPr/>
            </p:nvSpPr>
            <p:spPr>
              <a:xfrm>
                <a:off x="246934" y="1176021"/>
                <a:ext cx="991565" cy="1200329"/>
              </a:xfrm>
              <a:prstGeom prst="rect">
                <a:avLst/>
              </a:prstGeom>
              <a:noFill/>
            </p:spPr>
            <p:txBody>
              <a:bodyPr wrap="square" rtlCol="0">
                <a:spAutoFit/>
              </a:bodyPr>
              <a:lstStyle/>
              <a:p>
                <a:r>
                  <a:rPr lang="en-US" altLang="zh-HK" sz="7200" b="1" dirty="0" smtClean="0">
                    <a:solidFill>
                      <a:schemeClr val="bg1"/>
                    </a:solidFill>
                    <a:latin typeface="Century Gothic" panose="020B0502020202020204" pitchFamily="34" charset="0"/>
                  </a:rPr>
                  <a:t>F</a:t>
                </a:r>
                <a:endParaRPr lang="en-US" altLang="zh-HK" sz="7200" b="1" dirty="0">
                  <a:solidFill>
                    <a:schemeClr val="bg1"/>
                  </a:solidFill>
                  <a:latin typeface="Century Gothic" panose="020B0502020202020204" pitchFamily="34" charset="0"/>
                  <a:ea typeface="KaiTi" panose="02010609060101010101" pitchFamily="49" charset="-122"/>
                </a:endParaRPr>
              </a:p>
            </p:txBody>
          </p:sp>
        </p:grpSp>
        <p:grpSp>
          <p:nvGrpSpPr>
            <p:cNvPr id="109" name="Group 108"/>
            <p:cNvGrpSpPr/>
            <p:nvPr/>
          </p:nvGrpSpPr>
          <p:grpSpPr>
            <a:xfrm>
              <a:off x="6402883" y="1720511"/>
              <a:ext cx="4791553" cy="886086"/>
              <a:chOff x="6441622" y="1261704"/>
              <a:chExt cx="4791553" cy="886086"/>
            </a:xfrm>
          </p:grpSpPr>
          <p:sp>
            <p:nvSpPr>
              <p:cNvPr id="80" name="Rectangle 79"/>
              <p:cNvSpPr/>
              <p:nvPr/>
            </p:nvSpPr>
            <p:spPr>
              <a:xfrm>
                <a:off x="6441622" y="1501459"/>
                <a:ext cx="4791553" cy="646331"/>
              </a:xfrm>
              <a:prstGeom prst="rect">
                <a:avLst/>
              </a:prstGeom>
            </p:spPr>
            <p:txBody>
              <a:bodyPr wrap="square">
                <a:spAutoFit/>
              </a:bodyPr>
              <a:lstStyle/>
              <a:p>
                <a:pPr marL="171450" indent="-171450" fontAlgn="base">
                  <a:buFont typeface="Arial" panose="020B0604020202020204" pitchFamily="34" charset="0"/>
                  <a:buChar char="•"/>
                </a:pPr>
                <a:r>
                  <a:rPr lang="en-US" sz="1200" dirty="0" smtClean="0">
                    <a:solidFill>
                      <a:srgbClr val="111481"/>
                    </a:solidFill>
                    <a:latin typeface="Century Gothic" panose="020B0502020202020204" pitchFamily="34" charset="0"/>
                  </a:rPr>
                  <a:t>Rich metadata descriptions </a:t>
                </a:r>
              </a:p>
              <a:p>
                <a:pPr marL="171450" indent="-171450" fontAlgn="base">
                  <a:buFont typeface="Arial" panose="020B0604020202020204" pitchFamily="34" charset="0"/>
                  <a:buChar char="•"/>
                </a:pPr>
                <a:r>
                  <a:rPr lang="en-US" sz="1200" dirty="0" smtClean="0">
                    <a:solidFill>
                      <a:srgbClr val="111481"/>
                    </a:solidFill>
                    <a:latin typeface="Century Gothic" panose="020B0502020202020204" pitchFamily="34" charset="0"/>
                  </a:rPr>
                  <a:t>Unique headings for name entries with identifiers </a:t>
                </a:r>
              </a:p>
              <a:p>
                <a:pPr marL="171450" indent="-171450" fontAlgn="base">
                  <a:buFont typeface="Arial" panose="020B0604020202020204" pitchFamily="34" charset="0"/>
                  <a:buChar char="•"/>
                </a:pPr>
                <a:r>
                  <a:rPr lang="en-US" sz="1200" dirty="0" smtClean="0">
                    <a:solidFill>
                      <a:srgbClr val="111481"/>
                    </a:solidFill>
                    <a:latin typeface="Century Gothic" panose="020B0502020202020204" pitchFamily="34" charset="0"/>
                  </a:rPr>
                  <a:t>Common searchable interface</a:t>
                </a:r>
                <a:r>
                  <a:rPr lang="en-US" sz="1200" dirty="0">
                    <a:solidFill>
                      <a:srgbClr val="111481"/>
                    </a:solidFill>
                    <a:latin typeface="Century Gothic" panose="020B0502020202020204" pitchFamily="34" charset="0"/>
                  </a:rPr>
                  <a:t>  </a:t>
                </a:r>
              </a:p>
            </p:txBody>
          </p:sp>
          <p:sp>
            <p:nvSpPr>
              <p:cNvPr id="102" name="Rectangle 101"/>
              <p:cNvSpPr/>
              <p:nvPr/>
            </p:nvSpPr>
            <p:spPr>
              <a:xfrm>
                <a:off x="6441622" y="1261704"/>
                <a:ext cx="1976867" cy="369332"/>
              </a:xfrm>
              <a:prstGeom prst="rect">
                <a:avLst/>
              </a:prstGeom>
            </p:spPr>
            <p:txBody>
              <a:bodyPr wrap="square">
                <a:spAutoFit/>
              </a:bodyPr>
              <a:lstStyle/>
              <a:p>
                <a:r>
                  <a:rPr lang="en-US" dirty="0" smtClean="0">
                    <a:solidFill>
                      <a:srgbClr val="002060"/>
                    </a:solidFill>
                    <a:latin typeface="Century Gothic" panose="020B0502020202020204" pitchFamily="34" charset="0"/>
                  </a:rPr>
                  <a:t>Findable</a:t>
                </a:r>
                <a:endParaRPr lang="en-US" dirty="0">
                  <a:solidFill>
                    <a:srgbClr val="002060"/>
                  </a:solidFill>
                  <a:latin typeface="Century Gothic" panose="020B0502020202020204" pitchFamily="34" charset="0"/>
                </a:endParaRPr>
              </a:p>
            </p:txBody>
          </p:sp>
        </p:grpSp>
        <p:grpSp>
          <p:nvGrpSpPr>
            <p:cNvPr id="96" name="Group 95"/>
            <p:cNvGrpSpPr/>
            <p:nvPr/>
          </p:nvGrpSpPr>
          <p:grpSpPr>
            <a:xfrm>
              <a:off x="5563497" y="3898585"/>
              <a:ext cx="1277802" cy="1200329"/>
              <a:chOff x="-5330894" y="956837"/>
              <a:chExt cx="1277802" cy="1200329"/>
            </a:xfrm>
          </p:grpSpPr>
          <p:sp>
            <p:nvSpPr>
              <p:cNvPr id="97" name="Flowchart: Process 96"/>
              <p:cNvSpPr/>
              <p:nvPr/>
            </p:nvSpPr>
            <p:spPr>
              <a:xfrm>
                <a:off x="-5330894" y="1225327"/>
                <a:ext cx="743906" cy="830210"/>
              </a:xfrm>
              <a:prstGeom prst="flowChartProcess">
                <a:avLst/>
              </a:prstGeom>
              <a:solidFill>
                <a:srgbClr val="004FEE"/>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8" name="TextBox 97"/>
              <p:cNvSpPr txBox="1"/>
              <p:nvPr/>
            </p:nvSpPr>
            <p:spPr>
              <a:xfrm>
                <a:off x="-5044657" y="956837"/>
                <a:ext cx="991565" cy="1200329"/>
              </a:xfrm>
              <a:prstGeom prst="rect">
                <a:avLst/>
              </a:prstGeom>
              <a:noFill/>
            </p:spPr>
            <p:txBody>
              <a:bodyPr wrap="square" rtlCol="0">
                <a:spAutoFit/>
              </a:bodyPr>
              <a:lstStyle/>
              <a:p>
                <a:r>
                  <a:rPr lang="en-US" altLang="zh-HK" sz="7200" b="1" dirty="0" smtClean="0">
                    <a:solidFill>
                      <a:srgbClr val="A7C4FF"/>
                    </a:solidFill>
                    <a:latin typeface="Century Gothic" panose="020B0502020202020204" pitchFamily="34" charset="0"/>
                  </a:rPr>
                  <a:t>I</a:t>
                </a:r>
                <a:endParaRPr lang="en-US" altLang="zh-HK" sz="7200" b="1" dirty="0">
                  <a:solidFill>
                    <a:srgbClr val="A7C4FF"/>
                  </a:solidFill>
                  <a:latin typeface="Century Gothic" panose="020B0502020202020204" pitchFamily="34" charset="0"/>
                  <a:ea typeface="KaiTi" panose="02010609060101010101" pitchFamily="49" charset="-122"/>
                </a:endParaRPr>
              </a:p>
            </p:txBody>
          </p:sp>
        </p:grpSp>
        <p:grpSp>
          <p:nvGrpSpPr>
            <p:cNvPr id="99" name="Group 98"/>
            <p:cNvGrpSpPr/>
            <p:nvPr/>
          </p:nvGrpSpPr>
          <p:grpSpPr>
            <a:xfrm>
              <a:off x="5613748" y="5171121"/>
              <a:ext cx="1108512" cy="1200329"/>
              <a:chOff x="5121358" y="2774753"/>
              <a:chExt cx="1108512" cy="1200329"/>
            </a:xfrm>
          </p:grpSpPr>
          <p:sp>
            <p:nvSpPr>
              <p:cNvPr id="100" name="Flowchart: Process 99"/>
              <p:cNvSpPr/>
              <p:nvPr/>
            </p:nvSpPr>
            <p:spPr>
              <a:xfrm>
                <a:off x="5121358" y="3025448"/>
                <a:ext cx="746542" cy="859964"/>
              </a:xfrm>
              <a:prstGeom prst="flowChartProcess">
                <a:avLst/>
              </a:prstGeom>
              <a:solidFill>
                <a:srgbClr val="3377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1" name="TextBox 100"/>
              <p:cNvSpPr txBox="1"/>
              <p:nvPr/>
            </p:nvSpPr>
            <p:spPr>
              <a:xfrm>
                <a:off x="5238305" y="2774753"/>
                <a:ext cx="991565" cy="1200329"/>
              </a:xfrm>
              <a:prstGeom prst="rect">
                <a:avLst/>
              </a:prstGeom>
              <a:noFill/>
            </p:spPr>
            <p:txBody>
              <a:bodyPr wrap="square" rtlCol="0">
                <a:spAutoFit/>
              </a:bodyPr>
              <a:lstStyle/>
              <a:p>
                <a:r>
                  <a:rPr lang="en-US" altLang="zh-HK" sz="7200" b="1" dirty="0" smtClean="0">
                    <a:solidFill>
                      <a:srgbClr val="002060"/>
                    </a:solidFill>
                    <a:latin typeface="Century Gothic" panose="020B0502020202020204" pitchFamily="34" charset="0"/>
                  </a:rPr>
                  <a:t>R</a:t>
                </a:r>
                <a:endParaRPr lang="en-US" altLang="zh-HK" sz="7200" b="1" dirty="0">
                  <a:solidFill>
                    <a:srgbClr val="002060"/>
                  </a:solidFill>
                  <a:latin typeface="Century Gothic" panose="020B0502020202020204" pitchFamily="34" charset="0"/>
                  <a:ea typeface="KaiTi" panose="02010609060101010101" pitchFamily="49" charset="-122"/>
                </a:endParaRPr>
              </a:p>
            </p:txBody>
          </p:sp>
        </p:grpSp>
        <p:grpSp>
          <p:nvGrpSpPr>
            <p:cNvPr id="112" name="Group 111"/>
            <p:cNvGrpSpPr/>
            <p:nvPr/>
          </p:nvGrpSpPr>
          <p:grpSpPr>
            <a:xfrm>
              <a:off x="6453154" y="5334919"/>
              <a:ext cx="5523693" cy="937442"/>
              <a:chOff x="6533329" y="4847222"/>
              <a:chExt cx="5523693" cy="937442"/>
            </a:xfrm>
          </p:grpSpPr>
          <p:sp>
            <p:nvSpPr>
              <p:cNvPr id="105" name="Rectangle 104"/>
              <p:cNvSpPr/>
              <p:nvPr/>
            </p:nvSpPr>
            <p:spPr>
              <a:xfrm>
                <a:off x="6533329" y="4847222"/>
                <a:ext cx="1976867" cy="369332"/>
              </a:xfrm>
              <a:prstGeom prst="rect">
                <a:avLst/>
              </a:prstGeom>
            </p:spPr>
            <p:txBody>
              <a:bodyPr wrap="square">
                <a:spAutoFit/>
              </a:bodyPr>
              <a:lstStyle/>
              <a:p>
                <a:r>
                  <a:rPr lang="en-US" dirty="0" smtClean="0">
                    <a:solidFill>
                      <a:srgbClr val="3377FF"/>
                    </a:solidFill>
                    <a:latin typeface="Century Gothic" panose="020B0502020202020204" pitchFamily="34" charset="0"/>
                  </a:rPr>
                  <a:t>Reusable</a:t>
                </a:r>
                <a:endParaRPr lang="en-US" dirty="0">
                  <a:solidFill>
                    <a:srgbClr val="3377FF"/>
                  </a:solidFill>
                  <a:latin typeface="Century Gothic" panose="020B0502020202020204" pitchFamily="34" charset="0"/>
                </a:endParaRPr>
              </a:p>
            </p:txBody>
          </p:sp>
          <p:sp>
            <p:nvSpPr>
              <p:cNvPr id="106" name="Rectangle 105"/>
              <p:cNvSpPr/>
              <p:nvPr/>
            </p:nvSpPr>
            <p:spPr>
              <a:xfrm>
                <a:off x="6557412" y="5138333"/>
                <a:ext cx="5499610" cy="646331"/>
              </a:xfrm>
              <a:prstGeom prst="rect">
                <a:avLst/>
              </a:prstGeom>
            </p:spPr>
            <p:txBody>
              <a:bodyPr wrap="square">
                <a:spAutoFit/>
              </a:bodyPr>
              <a:lstStyle/>
              <a:p>
                <a:pPr marL="171450" indent="-171450" fontAlgn="base">
                  <a:buFont typeface="Arial" panose="020B0604020202020204" pitchFamily="34" charset="0"/>
                  <a:buChar char="•"/>
                </a:pPr>
                <a:r>
                  <a:rPr lang="en-US" sz="1200" dirty="0" smtClean="0">
                    <a:solidFill>
                      <a:srgbClr val="0038A8"/>
                    </a:solidFill>
                    <a:latin typeface="Century Gothic" panose="020B0502020202020204" pitchFamily="34" charset="0"/>
                  </a:rPr>
                  <a:t>Described with plurality of accurate and relevant attributes / entities</a:t>
                </a:r>
              </a:p>
              <a:p>
                <a:pPr marL="171450" indent="-171450" fontAlgn="base">
                  <a:buFont typeface="Arial" panose="020B0604020202020204" pitchFamily="34" charset="0"/>
                  <a:buChar char="•"/>
                </a:pPr>
                <a:r>
                  <a:rPr lang="en-US" sz="1200" dirty="0" smtClean="0">
                    <a:solidFill>
                      <a:srgbClr val="0038A8"/>
                    </a:solidFill>
                    <a:latin typeface="Century Gothic" panose="020B0502020202020204" pitchFamily="34" charset="0"/>
                  </a:rPr>
                  <a:t>Data can be selected and actionable by human / machines based upon prescribed criteria</a:t>
                </a:r>
                <a:endParaRPr lang="en-US" sz="1200" dirty="0">
                  <a:solidFill>
                    <a:srgbClr val="0038A8"/>
                  </a:solidFill>
                  <a:latin typeface="Century Gothic" panose="020B0502020202020204" pitchFamily="34" charset="0"/>
                </a:endParaRPr>
              </a:p>
            </p:txBody>
          </p:sp>
        </p:grpSp>
        <p:grpSp>
          <p:nvGrpSpPr>
            <p:cNvPr id="111" name="Group 110"/>
            <p:cNvGrpSpPr/>
            <p:nvPr/>
          </p:nvGrpSpPr>
          <p:grpSpPr>
            <a:xfrm>
              <a:off x="6402882" y="4108695"/>
              <a:ext cx="4928397" cy="929283"/>
              <a:chOff x="6483057" y="3620998"/>
              <a:chExt cx="4928397" cy="929283"/>
            </a:xfrm>
          </p:grpSpPr>
          <p:sp>
            <p:nvSpPr>
              <p:cNvPr id="103" name="Rectangle 102"/>
              <p:cNvSpPr/>
              <p:nvPr/>
            </p:nvSpPr>
            <p:spPr>
              <a:xfrm>
                <a:off x="6483057" y="3620998"/>
                <a:ext cx="1976867" cy="369332"/>
              </a:xfrm>
              <a:prstGeom prst="rect">
                <a:avLst/>
              </a:prstGeom>
            </p:spPr>
            <p:txBody>
              <a:bodyPr wrap="square">
                <a:spAutoFit/>
              </a:bodyPr>
              <a:lstStyle/>
              <a:p>
                <a:r>
                  <a:rPr lang="en-US" dirty="0" smtClean="0">
                    <a:solidFill>
                      <a:srgbClr val="004FEE"/>
                    </a:solidFill>
                    <a:latin typeface="Century Gothic" panose="020B0502020202020204" pitchFamily="34" charset="0"/>
                  </a:rPr>
                  <a:t>Interoperable</a:t>
                </a:r>
                <a:endParaRPr lang="en-US" dirty="0">
                  <a:solidFill>
                    <a:srgbClr val="004FEE"/>
                  </a:solidFill>
                  <a:latin typeface="Century Gothic" panose="020B0502020202020204" pitchFamily="34" charset="0"/>
                </a:endParaRPr>
              </a:p>
            </p:txBody>
          </p:sp>
          <p:sp>
            <p:nvSpPr>
              <p:cNvPr id="107" name="Rectangle 106"/>
              <p:cNvSpPr/>
              <p:nvPr/>
            </p:nvSpPr>
            <p:spPr>
              <a:xfrm>
                <a:off x="6533329" y="3903950"/>
                <a:ext cx="4878125" cy="646331"/>
              </a:xfrm>
              <a:prstGeom prst="rect">
                <a:avLst/>
              </a:prstGeom>
            </p:spPr>
            <p:txBody>
              <a:bodyPr wrap="square">
                <a:spAutoFit/>
              </a:bodyPr>
              <a:lstStyle/>
              <a:p>
                <a:pPr marL="171450" indent="-171450" fontAlgn="base">
                  <a:buFont typeface="Arial" panose="020B0604020202020204" pitchFamily="34" charset="0"/>
                  <a:buChar char="•"/>
                </a:pPr>
                <a:r>
                  <a:rPr lang="en-US" sz="1200" dirty="0" smtClean="0">
                    <a:solidFill>
                      <a:srgbClr val="1C4587"/>
                    </a:solidFill>
                    <a:latin typeface="Century Gothic" panose="020B0502020202020204" pitchFamily="34" charset="0"/>
                  </a:rPr>
                  <a:t>Use formal</a:t>
                </a:r>
                <a:r>
                  <a:rPr lang="en-US" sz="1200" dirty="0">
                    <a:solidFill>
                      <a:srgbClr val="1C4587"/>
                    </a:solidFill>
                    <a:latin typeface="Century Gothic" panose="020B0502020202020204" pitchFamily="34" charset="0"/>
                  </a:rPr>
                  <a:t>, accessible, shared and broadly applicable </a:t>
                </a:r>
                <a:r>
                  <a:rPr lang="en-US" sz="1200" dirty="0" smtClean="0">
                    <a:solidFill>
                      <a:srgbClr val="1C4587"/>
                    </a:solidFill>
                    <a:latin typeface="Century Gothic" panose="020B0502020202020204" pitchFamily="34" charset="0"/>
                  </a:rPr>
                  <a:t>language for knowledge representation</a:t>
                </a:r>
                <a:r>
                  <a:rPr lang="en-US" sz="1200" dirty="0">
                    <a:solidFill>
                      <a:srgbClr val="1C4587"/>
                    </a:solidFill>
                    <a:latin typeface="Century Gothic" panose="020B0502020202020204" pitchFamily="34" charset="0"/>
                  </a:rPr>
                  <a:t> </a:t>
                </a:r>
              </a:p>
              <a:p>
                <a:pPr marL="171450" indent="-171450" fontAlgn="base">
                  <a:buFont typeface="Arial" panose="020B0604020202020204" pitchFamily="34" charset="0"/>
                  <a:buChar char="•"/>
                </a:pPr>
                <a:r>
                  <a:rPr lang="en-US" sz="1200" dirty="0" smtClean="0">
                    <a:solidFill>
                      <a:srgbClr val="1C4587"/>
                    </a:solidFill>
                    <a:latin typeface="Century Gothic" panose="020B0502020202020204" pitchFamily="34" charset="0"/>
                  </a:rPr>
                  <a:t>Data of related research activities can be cross-referenced</a:t>
                </a:r>
                <a:endParaRPr lang="en-US" sz="1200" dirty="0">
                  <a:solidFill>
                    <a:srgbClr val="1C4587"/>
                  </a:solidFill>
                  <a:latin typeface="Century Gothic" panose="020B0502020202020204" pitchFamily="34" charset="0"/>
                </a:endParaRPr>
              </a:p>
            </p:txBody>
          </p:sp>
        </p:grpSp>
      </p:grpSp>
      <p:sp>
        <p:nvSpPr>
          <p:cNvPr id="53" name="Rectangle 52"/>
          <p:cNvSpPr/>
          <p:nvPr/>
        </p:nvSpPr>
        <p:spPr>
          <a:xfrm>
            <a:off x="423405" y="3934240"/>
            <a:ext cx="4085978" cy="646331"/>
          </a:xfrm>
          <a:prstGeom prst="rect">
            <a:avLst/>
          </a:prstGeom>
        </p:spPr>
        <p:txBody>
          <a:bodyPr wrap="square">
            <a:spAutoFit/>
          </a:bodyPr>
          <a:lstStyle/>
          <a:p>
            <a:pPr marL="285750" indent="-285750" fontAlgn="base">
              <a:buFont typeface="Wingdings" panose="05000000000000000000" pitchFamily="2" charset="2"/>
              <a:buChar char="Ø"/>
            </a:pPr>
            <a:r>
              <a:rPr lang="en-US" sz="1200" i="1" dirty="0" smtClean="0">
                <a:solidFill>
                  <a:srgbClr val="1C4587"/>
                </a:solidFill>
                <a:latin typeface="Century Gothic" panose="020B0502020202020204" pitchFamily="34" charset="0"/>
              </a:rPr>
              <a:t>Good data management &amp; stewardship is </a:t>
            </a:r>
            <a:r>
              <a:rPr lang="en-US" sz="1200" b="1" i="1" dirty="0" smtClean="0">
                <a:solidFill>
                  <a:srgbClr val="1C4587"/>
                </a:solidFill>
                <a:latin typeface="Century Gothic" panose="020B0502020202020204" pitchFamily="34" charset="0"/>
              </a:rPr>
              <a:t>NOT a Goal</a:t>
            </a:r>
            <a:r>
              <a:rPr lang="en-US" sz="1200" i="1" dirty="0" smtClean="0">
                <a:solidFill>
                  <a:srgbClr val="1C4587"/>
                </a:solidFill>
                <a:latin typeface="Century Gothic" panose="020B0502020202020204" pitchFamily="34" charset="0"/>
              </a:rPr>
              <a:t>…, but a </a:t>
            </a:r>
            <a:r>
              <a:rPr lang="en-US" sz="1200" b="1" i="1" dirty="0" smtClean="0">
                <a:solidFill>
                  <a:srgbClr val="1C4587"/>
                </a:solidFill>
                <a:latin typeface="Century Gothic" panose="020B0502020202020204" pitchFamily="34" charset="0"/>
              </a:rPr>
              <a:t>Pre-Condition</a:t>
            </a:r>
            <a:r>
              <a:rPr lang="en-US" sz="1200" i="1" dirty="0" smtClean="0">
                <a:solidFill>
                  <a:srgbClr val="1C4587"/>
                </a:solidFill>
                <a:latin typeface="Century Gothic" panose="020B0502020202020204" pitchFamily="34" charset="0"/>
              </a:rPr>
              <a:t> supporting knowledge discovery and innovation.</a:t>
            </a:r>
            <a:endParaRPr lang="en-US" sz="1200" b="1" i="1" dirty="0">
              <a:solidFill>
                <a:srgbClr val="1C4587"/>
              </a:solidFill>
              <a:latin typeface="Century Gothic" panose="020B0502020202020204" pitchFamily="34" charset="0"/>
            </a:endParaRPr>
          </a:p>
        </p:txBody>
      </p:sp>
      <p:sp>
        <p:nvSpPr>
          <p:cNvPr id="54" name="Flowchart: Connector 53"/>
          <p:cNvSpPr/>
          <p:nvPr/>
        </p:nvSpPr>
        <p:spPr>
          <a:xfrm>
            <a:off x="3939884" y="6560382"/>
            <a:ext cx="179294" cy="170330"/>
          </a:xfrm>
          <a:prstGeom prst="flowChartConnector">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2">
                    <a:lumMod val="50000"/>
                  </a:schemeClr>
                </a:solidFill>
                <a:latin typeface="+mj-lt"/>
              </a:rPr>
              <a:t>3</a:t>
            </a:r>
            <a:endParaRPr lang="en-US" sz="800" b="1" dirty="0">
              <a:solidFill>
                <a:schemeClr val="bg2">
                  <a:lumMod val="50000"/>
                </a:schemeClr>
              </a:solidFill>
              <a:latin typeface="+mj-lt"/>
            </a:endParaRPr>
          </a:p>
        </p:txBody>
      </p:sp>
      <p:cxnSp>
        <p:nvCxnSpPr>
          <p:cNvPr id="12" name="Straight Connector 11"/>
          <p:cNvCxnSpPr/>
          <p:nvPr/>
        </p:nvCxnSpPr>
        <p:spPr>
          <a:xfrm>
            <a:off x="47228" y="5051151"/>
            <a:ext cx="4906244" cy="0"/>
          </a:xfrm>
          <a:prstGeom prst="line">
            <a:avLst/>
          </a:prstGeom>
        </p:spPr>
        <p:style>
          <a:lnRef idx="1">
            <a:schemeClr val="accent3"/>
          </a:lnRef>
          <a:fillRef idx="0">
            <a:schemeClr val="accent3"/>
          </a:fillRef>
          <a:effectRef idx="0">
            <a:schemeClr val="accent3"/>
          </a:effectRef>
          <a:fontRef idx="minor">
            <a:schemeClr val="tx1"/>
          </a:fontRef>
        </p:style>
      </p:cxnSp>
      <p:sp>
        <p:nvSpPr>
          <p:cNvPr id="55" name="Rectangle 54"/>
          <p:cNvSpPr/>
          <p:nvPr/>
        </p:nvSpPr>
        <p:spPr>
          <a:xfrm>
            <a:off x="7587953" y="327686"/>
            <a:ext cx="2747277" cy="276999"/>
          </a:xfrm>
          <a:prstGeom prst="rect">
            <a:avLst/>
          </a:prstGeom>
        </p:spPr>
        <p:txBody>
          <a:bodyPr wrap="square">
            <a:spAutoFit/>
          </a:bodyPr>
          <a:lstStyle/>
          <a:p>
            <a:pPr fontAlgn="base"/>
            <a:r>
              <a:rPr lang="en-US" sz="1200" dirty="0">
                <a:solidFill>
                  <a:srgbClr val="111481"/>
                </a:solidFill>
                <a:latin typeface="Century Gothic" panose="020B0502020202020204" pitchFamily="34" charset="0"/>
              </a:rPr>
              <a:t>[</a:t>
            </a:r>
            <a:r>
              <a:rPr lang="en-US" sz="1200" dirty="0" smtClean="0">
                <a:solidFill>
                  <a:srgbClr val="111481"/>
                </a:solidFill>
                <a:latin typeface="Century Gothic" panose="020B0502020202020204" pitchFamily="34" charset="0"/>
              </a:rPr>
              <a:t>an adapted version] </a:t>
            </a:r>
            <a:r>
              <a:rPr lang="en-US" sz="1200" dirty="0">
                <a:solidFill>
                  <a:srgbClr val="111481"/>
                </a:solidFill>
                <a:latin typeface="Century Gothic" panose="020B0502020202020204" pitchFamily="34" charset="0"/>
              </a:rPr>
              <a:t> </a:t>
            </a:r>
          </a:p>
        </p:txBody>
      </p:sp>
    </p:spTree>
    <p:extLst>
      <p:ext uri="{BB962C8B-B14F-4D97-AF65-F5344CB8AC3E}">
        <p14:creationId xmlns:p14="http://schemas.microsoft.com/office/powerpoint/2010/main" val="3976738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954162" y="1875038"/>
            <a:ext cx="5404120" cy="1323439"/>
          </a:xfrm>
          <a:prstGeom prst="rect">
            <a:avLst/>
          </a:prstGeom>
        </p:spPr>
        <p:txBody>
          <a:bodyPr wrap="square">
            <a:spAutoFit/>
          </a:bodyPr>
          <a:lstStyle/>
          <a:p>
            <a:r>
              <a:rPr lang="en-US" sz="1600" dirty="0"/>
              <a:t>Bryant, Rebecca, Annette Dortmund, and Brian Lavoie. 2020. </a:t>
            </a:r>
            <a:r>
              <a:rPr lang="en-US" sz="1600" b="1" i="1" dirty="0"/>
              <a:t>Social Interoperability in Research Support: Cross-Campus Partnerships and the University Research Enterprise</a:t>
            </a:r>
            <a:r>
              <a:rPr lang="en-US" sz="1600" dirty="0"/>
              <a:t>. Dublin, OH: OCLC Research. </a:t>
            </a:r>
            <a:r>
              <a:rPr lang="en-US" sz="1600" dirty="0">
                <a:hlinkClick r:id="rId2"/>
              </a:rPr>
              <a:t>https://</a:t>
            </a:r>
            <a:r>
              <a:rPr lang="en-US" sz="1600" dirty="0" smtClean="0">
                <a:hlinkClick r:id="rId2"/>
              </a:rPr>
              <a:t>doi.org/10.25333/wyrd-n586</a:t>
            </a:r>
            <a:endParaRPr lang="en-US" sz="1600" dirty="0" smtClean="0"/>
          </a:p>
          <a:p>
            <a:endParaRPr lang="en-US" sz="1600" dirty="0"/>
          </a:p>
        </p:txBody>
      </p:sp>
      <p:pic>
        <p:nvPicPr>
          <p:cNvPr id="4" name="Picture 3"/>
          <p:cNvPicPr>
            <a:picLocks noChangeAspect="1"/>
          </p:cNvPicPr>
          <p:nvPr/>
        </p:nvPicPr>
        <p:blipFill>
          <a:blip r:embed="rId3"/>
          <a:stretch>
            <a:fillRect/>
          </a:stretch>
        </p:blipFill>
        <p:spPr>
          <a:xfrm>
            <a:off x="846327" y="0"/>
            <a:ext cx="4896534" cy="6799009"/>
          </a:xfrm>
          <a:prstGeom prst="rect">
            <a:avLst/>
          </a:prstGeom>
        </p:spPr>
      </p:pic>
      <p:grpSp>
        <p:nvGrpSpPr>
          <p:cNvPr id="9" name="Group 8"/>
          <p:cNvGrpSpPr/>
          <p:nvPr/>
        </p:nvGrpSpPr>
        <p:grpSpPr>
          <a:xfrm>
            <a:off x="92465" y="0"/>
            <a:ext cx="11907023" cy="6858000"/>
            <a:chOff x="12241" y="0"/>
            <a:chExt cx="11907023" cy="6858000"/>
          </a:xfrm>
        </p:grpSpPr>
        <p:grpSp>
          <p:nvGrpSpPr>
            <p:cNvPr id="19" name="Group 18"/>
            <p:cNvGrpSpPr/>
            <p:nvPr/>
          </p:nvGrpSpPr>
          <p:grpSpPr>
            <a:xfrm>
              <a:off x="12241" y="0"/>
              <a:ext cx="11710301" cy="6858000"/>
              <a:chOff x="70171" y="0"/>
              <a:chExt cx="11710301" cy="6858000"/>
            </a:xfrm>
          </p:grpSpPr>
          <p:grpSp>
            <p:nvGrpSpPr>
              <p:cNvPr id="12" name="Group 11"/>
              <p:cNvGrpSpPr/>
              <p:nvPr/>
            </p:nvGrpSpPr>
            <p:grpSpPr>
              <a:xfrm>
                <a:off x="70171" y="0"/>
                <a:ext cx="11710301" cy="6858000"/>
                <a:chOff x="70171" y="0"/>
                <a:chExt cx="11710301" cy="6858000"/>
              </a:xfrm>
            </p:grpSpPr>
            <p:grpSp>
              <p:nvGrpSpPr>
                <p:cNvPr id="7" name="Group 6"/>
                <p:cNvGrpSpPr/>
                <p:nvPr/>
              </p:nvGrpSpPr>
              <p:grpSpPr>
                <a:xfrm>
                  <a:off x="70171" y="0"/>
                  <a:ext cx="11672496" cy="6858000"/>
                  <a:chOff x="70171" y="0"/>
                  <a:chExt cx="11672496" cy="6858000"/>
                </a:xfrm>
              </p:grpSpPr>
              <p:sp>
                <p:nvSpPr>
                  <p:cNvPr id="6" name="Rectangle 5"/>
                  <p:cNvSpPr/>
                  <p:nvPr/>
                </p:nvSpPr>
                <p:spPr>
                  <a:xfrm>
                    <a:off x="70171" y="0"/>
                    <a:ext cx="1167249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553012" y="203853"/>
                    <a:ext cx="4858152" cy="6104792"/>
                    <a:chOff x="567280" y="222794"/>
                    <a:chExt cx="4858152" cy="6104792"/>
                  </a:xfrm>
                </p:grpSpPr>
                <p:pic>
                  <p:nvPicPr>
                    <p:cNvPr id="3" name="Picture 2"/>
                    <p:cNvPicPr>
                      <a:picLocks noChangeAspect="1"/>
                    </p:cNvPicPr>
                    <p:nvPr/>
                  </p:nvPicPr>
                  <p:blipFill>
                    <a:blip r:embed="rId4"/>
                    <a:stretch>
                      <a:fillRect/>
                    </a:stretch>
                  </p:blipFill>
                  <p:spPr>
                    <a:xfrm>
                      <a:off x="1089063" y="1922461"/>
                      <a:ext cx="3580038" cy="4405125"/>
                    </a:xfrm>
                    <a:prstGeom prst="rect">
                      <a:avLst/>
                    </a:prstGeom>
                  </p:spPr>
                </p:pic>
                <p:grpSp>
                  <p:nvGrpSpPr>
                    <p:cNvPr id="2" name="Group 1"/>
                    <p:cNvGrpSpPr/>
                    <p:nvPr/>
                  </p:nvGrpSpPr>
                  <p:grpSpPr>
                    <a:xfrm>
                      <a:off x="567280" y="222794"/>
                      <a:ext cx="4858152" cy="2162175"/>
                      <a:chOff x="3005680" y="823089"/>
                      <a:chExt cx="4858152" cy="2162175"/>
                    </a:xfrm>
                  </p:grpSpPr>
                  <p:sp>
                    <p:nvSpPr>
                      <p:cNvPr id="8" name="Rectangle 7"/>
                      <p:cNvSpPr/>
                      <p:nvPr/>
                    </p:nvSpPr>
                    <p:spPr>
                      <a:xfrm>
                        <a:off x="3050531" y="1271359"/>
                        <a:ext cx="4533902" cy="923330"/>
                      </a:xfrm>
                      <a:prstGeom prst="rect">
                        <a:avLst/>
                      </a:prstGeom>
                    </p:spPr>
                    <p:txBody>
                      <a:bodyPr wrap="square">
                        <a:spAutoFit/>
                      </a:bodyPr>
                      <a:lstStyle/>
                      <a:p>
                        <a:pPr marL="91440" indent="-457200"/>
                        <a:r>
                          <a:rPr lang="en-US" b="1" dirty="0" smtClean="0">
                            <a:solidFill>
                              <a:srgbClr val="222222"/>
                            </a:solidFill>
                            <a:latin typeface="Century Gothic" panose="020B0502020202020204" pitchFamily="34" charset="0"/>
                          </a:rPr>
                          <a:t>“</a:t>
                        </a:r>
                        <a:r>
                          <a:rPr lang="en-US" dirty="0" smtClean="0">
                            <a:solidFill>
                              <a:srgbClr val="222222"/>
                            </a:solidFill>
                            <a:latin typeface="Century Gothic" panose="020B0502020202020204" pitchFamily="34" charset="0"/>
                          </a:rPr>
                          <a:t>implementing </a:t>
                        </a:r>
                        <a:r>
                          <a:rPr lang="en-US" dirty="0">
                            <a:solidFill>
                              <a:srgbClr val="222222"/>
                            </a:solidFill>
                            <a:latin typeface="Century Gothic" panose="020B0502020202020204" pitchFamily="34" charset="0"/>
                          </a:rPr>
                          <a:t>a campus-wide research information system feels like </a:t>
                        </a:r>
                        <a:r>
                          <a:rPr lang="en-US" b="1" dirty="0" smtClean="0">
                            <a:solidFill>
                              <a:srgbClr val="222222"/>
                            </a:solidFill>
                            <a:latin typeface="Century Gothic" panose="020B0502020202020204" pitchFamily="34" charset="0"/>
                          </a:rPr>
                          <a:t>Herding </a:t>
                        </a:r>
                        <a:r>
                          <a:rPr lang="en-US" b="1" dirty="0">
                            <a:solidFill>
                              <a:srgbClr val="222222"/>
                            </a:solidFill>
                            <a:latin typeface="Century Gothic" panose="020B0502020202020204" pitchFamily="34" charset="0"/>
                          </a:rPr>
                          <a:t>F</a:t>
                        </a:r>
                        <a:r>
                          <a:rPr lang="en-US" b="1" dirty="0" smtClean="0">
                            <a:solidFill>
                              <a:srgbClr val="222222"/>
                            </a:solidFill>
                            <a:latin typeface="Century Gothic" panose="020B0502020202020204" pitchFamily="34" charset="0"/>
                          </a:rPr>
                          <a:t>laming </a:t>
                        </a:r>
                        <a:r>
                          <a:rPr lang="en-US" b="1" dirty="0">
                            <a:solidFill>
                              <a:srgbClr val="222222"/>
                            </a:solidFill>
                            <a:latin typeface="Century Gothic" panose="020B0502020202020204" pitchFamily="34" charset="0"/>
                          </a:rPr>
                          <a:t>C</a:t>
                        </a:r>
                        <a:r>
                          <a:rPr lang="en-US" b="1" dirty="0" smtClean="0">
                            <a:solidFill>
                              <a:srgbClr val="222222"/>
                            </a:solidFill>
                            <a:latin typeface="Century Gothic" panose="020B0502020202020204" pitchFamily="34" charset="0"/>
                          </a:rPr>
                          <a:t>ats…”</a:t>
                        </a:r>
                        <a:r>
                          <a:rPr lang="en-US" b="1" dirty="0">
                            <a:solidFill>
                              <a:srgbClr val="222222"/>
                            </a:solidFill>
                            <a:latin typeface="Century Gothic" panose="020B0502020202020204" pitchFamily="34" charset="0"/>
                          </a:rPr>
                          <a:t> </a:t>
                        </a:r>
                        <a:endParaRPr lang="en-US" b="1" dirty="0">
                          <a:latin typeface="Century Gothic" panose="020B0502020202020204" pitchFamily="34" charset="0"/>
                        </a:endParaRPr>
                      </a:p>
                    </p:txBody>
                  </p:sp>
                  <p:sp>
                    <p:nvSpPr>
                      <p:cNvPr id="33" name="Rectangle 32"/>
                      <p:cNvSpPr/>
                      <p:nvPr/>
                    </p:nvSpPr>
                    <p:spPr>
                      <a:xfrm>
                        <a:off x="3431889" y="2338090"/>
                        <a:ext cx="4431943" cy="369332"/>
                      </a:xfrm>
                      <a:prstGeom prst="rect">
                        <a:avLst/>
                      </a:prstGeom>
                    </p:spPr>
                    <p:txBody>
                      <a:bodyPr wrap="square">
                        <a:spAutoFit/>
                      </a:bodyPr>
                      <a:lstStyle/>
                      <a:p>
                        <a:r>
                          <a:rPr lang="en-US" sz="900" dirty="0" smtClean="0">
                            <a:latin typeface="Arial Narrow" panose="020B0606020202030204" pitchFamily="34" charset="0"/>
                          </a:rPr>
                          <a:t>Bryant Rebecca. </a:t>
                        </a:r>
                        <a:r>
                          <a:rPr lang="en-US" sz="900" b="1" i="1" dirty="0" smtClean="0">
                            <a:latin typeface="Arial Narrow" panose="020B0606020202030204" pitchFamily="34" charset="0"/>
                          </a:rPr>
                          <a:t>Research Support is an Enterprise Activity</a:t>
                        </a:r>
                        <a:r>
                          <a:rPr lang="en-US" sz="900" dirty="0" smtClean="0">
                            <a:latin typeface="Arial Narrow" panose="020B0606020202030204" pitchFamily="34" charset="0"/>
                          </a:rPr>
                          <a:t>. </a:t>
                        </a:r>
                        <a:r>
                          <a:rPr lang="en-US" altLang="zh-TW" sz="900" dirty="0" smtClean="0">
                            <a:latin typeface="Arial Narrow" panose="020B0606020202030204" pitchFamily="34" charset="0"/>
                          </a:rPr>
                          <a:t>The Scholarly Kitchen 7 Oct 2020</a:t>
                        </a:r>
                        <a:r>
                          <a:rPr lang="en-US" sz="900" dirty="0" smtClean="0">
                            <a:latin typeface="Arial Narrow" panose="020B0606020202030204" pitchFamily="34" charset="0"/>
                          </a:rPr>
                          <a:t>. </a:t>
                        </a:r>
                      </a:p>
                      <a:p>
                        <a:r>
                          <a:rPr lang="en-US" sz="900" dirty="0">
                            <a:latin typeface="Arial Narrow" panose="020B0606020202030204" pitchFamily="34" charset="0"/>
                            <a:hlinkClick r:id="rId5"/>
                          </a:rPr>
                          <a:t>https://scholarlykitchen.sspnet.org/2020/10/07/guest-post-research-support-is-an-enterprise-activity</a:t>
                        </a:r>
                        <a:r>
                          <a:rPr lang="en-US" sz="900" dirty="0" smtClean="0">
                            <a:latin typeface="Arial Narrow" panose="020B0606020202030204" pitchFamily="34" charset="0"/>
                            <a:hlinkClick r:id="rId5"/>
                          </a:rPr>
                          <a:t>/</a:t>
                        </a:r>
                        <a:r>
                          <a:rPr lang="en-US" sz="900" dirty="0" smtClean="0">
                            <a:latin typeface="Arial Narrow" panose="020B0606020202030204" pitchFamily="34" charset="0"/>
                          </a:rPr>
                          <a:t> </a:t>
                        </a:r>
                        <a:endParaRPr lang="en-US" sz="900" dirty="0">
                          <a:latin typeface="Arial Narrow" panose="020B0606020202030204" pitchFamily="34" charset="0"/>
                        </a:endParaRPr>
                      </a:p>
                    </p:txBody>
                  </p:sp>
                  <p:sp>
                    <p:nvSpPr>
                      <p:cNvPr id="34" name="Rectangle 33"/>
                      <p:cNvSpPr/>
                      <p:nvPr/>
                    </p:nvSpPr>
                    <p:spPr>
                      <a:xfrm>
                        <a:off x="3050531" y="943292"/>
                        <a:ext cx="3284238" cy="387286"/>
                      </a:xfrm>
                      <a:prstGeom prst="rect">
                        <a:avLst/>
                      </a:prstGeom>
                    </p:spPr>
                    <p:txBody>
                      <a:bodyPr wrap="square">
                        <a:spAutoFit/>
                      </a:bodyPr>
                      <a:lstStyle/>
                      <a:p>
                        <a:pPr>
                          <a:lnSpc>
                            <a:spcPts val="2300"/>
                          </a:lnSpc>
                        </a:pPr>
                        <a:r>
                          <a:rPr lang="en-US" sz="1400" dirty="0" smtClean="0">
                            <a:solidFill>
                              <a:schemeClr val="tx1">
                                <a:lumMod val="85000"/>
                                <a:lumOff val="15000"/>
                              </a:schemeClr>
                            </a:solidFill>
                            <a:latin typeface="Calibri Light" panose="020F0302020204030204" pitchFamily="34" charset="0"/>
                            <a:cs typeface="Calibri Light" panose="020F0302020204030204" pitchFamily="34" charset="0"/>
                          </a:rPr>
                          <a:t>Quoted from Librarians:    </a:t>
                        </a:r>
                      </a:p>
                    </p:txBody>
                  </p:sp>
                  <p:cxnSp>
                    <p:nvCxnSpPr>
                      <p:cNvPr id="35" name="Straight Connector 34"/>
                      <p:cNvCxnSpPr/>
                      <p:nvPr/>
                    </p:nvCxnSpPr>
                    <p:spPr>
                      <a:xfrm>
                        <a:off x="3005680" y="823089"/>
                        <a:ext cx="0" cy="216217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36" name="Straight Connector 35"/>
                      <p:cNvCxnSpPr/>
                      <p:nvPr/>
                    </p:nvCxnSpPr>
                    <p:spPr>
                      <a:xfrm>
                        <a:off x="7731406" y="823089"/>
                        <a:ext cx="0" cy="2162175"/>
                      </a:xfrm>
                      <a:prstGeom prst="line">
                        <a:avLst/>
                      </a:prstGeom>
                      <a:ln/>
                    </p:spPr>
                    <p:style>
                      <a:lnRef idx="1">
                        <a:schemeClr val="accent2"/>
                      </a:lnRef>
                      <a:fillRef idx="0">
                        <a:schemeClr val="accent2"/>
                      </a:fillRef>
                      <a:effectRef idx="0">
                        <a:schemeClr val="accent2"/>
                      </a:effectRef>
                      <a:fontRef idx="minor">
                        <a:schemeClr val="tx1"/>
                      </a:fontRef>
                    </p:style>
                  </p:cxnSp>
                </p:grpSp>
              </p:grpSp>
            </p:grpSp>
            <p:grpSp>
              <p:nvGrpSpPr>
                <p:cNvPr id="11" name="Group 10"/>
                <p:cNvGrpSpPr/>
                <p:nvPr/>
              </p:nvGrpSpPr>
              <p:grpSpPr>
                <a:xfrm>
                  <a:off x="5814629" y="2307300"/>
                  <a:ext cx="5965843" cy="3227575"/>
                  <a:chOff x="5814629" y="2307300"/>
                  <a:chExt cx="5965843" cy="3227575"/>
                </a:xfrm>
              </p:grpSpPr>
              <p:sp>
                <p:nvSpPr>
                  <p:cNvPr id="13" name="Rectangle 12"/>
                  <p:cNvSpPr/>
                  <p:nvPr/>
                </p:nvSpPr>
                <p:spPr>
                  <a:xfrm>
                    <a:off x="6143045" y="4621805"/>
                    <a:ext cx="5637427" cy="913070"/>
                  </a:xfrm>
                  <a:prstGeom prst="rect">
                    <a:avLst/>
                  </a:prstGeom>
                </p:spPr>
                <p:txBody>
                  <a:bodyPr wrap="square">
                    <a:spAutoFit/>
                  </a:bodyPr>
                  <a:lstStyle/>
                  <a:p>
                    <a:pPr>
                      <a:lnSpc>
                        <a:spcPts val="1600"/>
                      </a:lnSpc>
                    </a:pPr>
                    <a:r>
                      <a:rPr lang="en-US" sz="1400" i="1" dirty="0" smtClean="0">
                        <a:solidFill>
                          <a:srgbClr val="1C4587"/>
                        </a:solidFill>
                        <a:latin typeface="Century Gothic" panose="020B0502020202020204" pitchFamily="34" charset="0"/>
                      </a:rPr>
                      <a:t>RIM : </a:t>
                    </a:r>
                  </a:p>
                  <a:p>
                    <a:pPr marL="285750" indent="-285750">
                      <a:lnSpc>
                        <a:spcPts val="1600"/>
                      </a:lnSpc>
                      <a:buFontTx/>
                      <a:buChar char="-"/>
                    </a:pPr>
                    <a:r>
                      <a:rPr lang="en-US" sz="1400" i="1" dirty="0" smtClean="0">
                        <a:solidFill>
                          <a:srgbClr val="1C4587"/>
                        </a:solidFill>
                        <a:latin typeface="Century Gothic" panose="020B0502020202020204" pitchFamily="34" charset="0"/>
                      </a:rPr>
                      <a:t>Incremental</a:t>
                    </a:r>
                    <a:endParaRPr lang="en-US" sz="1400" i="1" dirty="0">
                      <a:solidFill>
                        <a:srgbClr val="1C4587"/>
                      </a:solidFill>
                      <a:latin typeface="Century Gothic" panose="020B0502020202020204" pitchFamily="34" charset="0"/>
                    </a:endParaRPr>
                  </a:p>
                  <a:p>
                    <a:pPr marL="285750" indent="-285750">
                      <a:lnSpc>
                        <a:spcPts val="1600"/>
                      </a:lnSpc>
                      <a:buFontTx/>
                      <a:buChar char="-"/>
                    </a:pPr>
                    <a:r>
                      <a:rPr lang="en-US" sz="1400" i="1" dirty="0" smtClean="0">
                        <a:solidFill>
                          <a:srgbClr val="1C4587"/>
                        </a:solidFill>
                        <a:latin typeface="Century Gothic" panose="020B0502020202020204" pitchFamily="34" charset="0"/>
                      </a:rPr>
                      <a:t>shared responsibilities </a:t>
                    </a:r>
                  </a:p>
                  <a:p>
                    <a:pPr marL="285750" indent="-285750">
                      <a:lnSpc>
                        <a:spcPts val="1600"/>
                      </a:lnSpc>
                      <a:buFontTx/>
                      <a:buChar char="-"/>
                    </a:pPr>
                    <a:r>
                      <a:rPr lang="en-US" sz="1400" i="1" dirty="0" smtClean="0">
                        <a:solidFill>
                          <a:srgbClr val="1C4587"/>
                        </a:solidFill>
                        <a:latin typeface="Century Gothic" panose="020B0502020202020204" pitchFamily="34" charset="0"/>
                      </a:rPr>
                      <a:t>cooperation among stakeholders</a:t>
                    </a:r>
                    <a:endParaRPr lang="en-US" sz="1400" i="1" dirty="0">
                      <a:latin typeface="Century Gothic" panose="020B0502020202020204" pitchFamily="34" charset="0"/>
                    </a:endParaRPr>
                  </a:p>
                </p:txBody>
              </p:sp>
              <p:grpSp>
                <p:nvGrpSpPr>
                  <p:cNvPr id="14" name="Group 13"/>
                  <p:cNvGrpSpPr/>
                  <p:nvPr/>
                </p:nvGrpSpPr>
                <p:grpSpPr>
                  <a:xfrm>
                    <a:off x="5814629" y="2307300"/>
                    <a:ext cx="1810516" cy="467655"/>
                    <a:chOff x="4195339" y="2248441"/>
                    <a:chExt cx="1810516" cy="467655"/>
                  </a:xfrm>
                </p:grpSpPr>
                <p:sp>
                  <p:nvSpPr>
                    <p:cNvPr id="15" name="TextBox 14"/>
                    <p:cNvSpPr txBox="1"/>
                    <p:nvPr/>
                  </p:nvSpPr>
                  <p:spPr>
                    <a:xfrm>
                      <a:off x="4195339" y="2254431"/>
                      <a:ext cx="1601462" cy="461665"/>
                    </a:xfrm>
                    <a:prstGeom prst="rect">
                      <a:avLst/>
                    </a:prstGeom>
                    <a:noFill/>
                  </p:spPr>
                  <p:txBody>
                    <a:bodyPr wrap="square" rtlCol="0">
                      <a:spAutoFit/>
                    </a:bodyPr>
                    <a:lstStyle/>
                    <a:p>
                      <a:r>
                        <a:rPr lang="en-US" altLang="zh-HK" sz="2400" b="1" dirty="0" smtClean="0">
                          <a:solidFill>
                            <a:srgbClr val="002060"/>
                          </a:solidFill>
                          <a:latin typeface="Century Gothic" panose="020B0502020202020204" pitchFamily="34" charset="0"/>
                          <a:ea typeface="KaiTi" panose="02010609060101010101" pitchFamily="49" charset="-122"/>
                          <a:cs typeface="Courier New" panose="02070309020205020404" pitchFamily="49" charset="0"/>
                        </a:rPr>
                        <a:t>FAIR</a:t>
                      </a:r>
                      <a:r>
                        <a:rPr lang="en-US" altLang="zh-HK" sz="2400" b="1" dirty="0" smtClean="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rPr>
                        <a:t>-</a:t>
                      </a:r>
                      <a:endParaRPr lang="en-US" altLang="zh-HK" sz="2400" dirty="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endParaRPr>
                    </a:p>
                  </p:txBody>
                </p:sp>
                <p:sp>
                  <p:nvSpPr>
                    <p:cNvPr id="16" name="TextBox 15"/>
                    <p:cNvSpPr txBox="1"/>
                    <p:nvPr/>
                  </p:nvSpPr>
                  <p:spPr>
                    <a:xfrm>
                      <a:off x="4992995" y="2248441"/>
                      <a:ext cx="1012860" cy="461665"/>
                    </a:xfrm>
                    <a:prstGeom prst="rect">
                      <a:avLst/>
                    </a:prstGeom>
                    <a:noFill/>
                  </p:spPr>
                  <p:txBody>
                    <a:bodyPr wrap="square" rtlCol="0">
                      <a:spAutoFit/>
                    </a:bodyPr>
                    <a:lstStyle/>
                    <a:p>
                      <a:r>
                        <a:rPr lang="en-US" altLang="zh-HK" sz="2400" b="1" dirty="0" smtClean="0">
                          <a:solidFill>
                            <a:srgbClr val="CC0000"/>
                          </a:solidFill>
                          <a:latin typeface="Century Gothic" panose="020B0502020202020204" pitchFamily="34" charset="0"/>
                          <a:ea typeface="KaiTi" panose="02010609060101010101" pitchFamily="49" charset="-122"/>
                          <a:cs typeface="Courier New" panose="02070309020205020404" pitchFamily="49" charset="0"/>
                        </a:rPr>
                        <a:t>RIMS</a:t>
                      </a:r>
                      <a:r>
                        <a:rPr lang="en-US" altLang="zh-HK" sz="2400" dirty="0" smtClean="0">
                          <a:solidFill>
                            <a:schemeClr val="bg2">
                              <a:lumMod val="75000"/>
                            </a:schemeClr>
                          </a:solidFill>
                          <a:latin typeface="Century Gothic" panose="020B0502020202020204" pitchFamily="34" charset="0"/>
                          <a:ea typeface="KaiTi" panose="02010609060101010101" pitchFamily="49" charset="-122"/>
                          <a:cs typeface="Courier New" panose="02070309020205020404" pitchFamily="49" charset="0"/>
                        </a:rPr>
                        <a:t> </a:t>
                      </a:r>
                    </a:p>
                  </p:txBody>
                </p:sp>
              </p:grpSp>
              <p:sp>
                <p:nvSpPr>
                  <p:cNvPr id="18" name="Rectangle 17"/>
                  <p:cNvSpPr/>
                  <p:nvPr/>
                </p:nvSpPr>
                <p:spPr>
                  <a:xfrm>
                    <a:off x="5843389" y="2969201"/>
                    <a:ext cx="5846390" cy="297517"/>
                  </a:xfrm>
                  <a:prstGeom prst="rect">
                    <a:avLst/>
                  </a:prstGeom>
                </p:spPr>
                <p:txBody>
                  <a:bodyPr wrap="square">
                    <a:spAutoFit/>
                  </a:bodyPr>
                  <a:lstStyle/>
                  <a:p>
                    <a:pPr marL="285750" indent="-285750">
                      <a:lnSpc>
                        <a:spcPts val="1600"/>
                      </a:lnSpc>
                      <a:buFont typeface="Wingdings" panose="05000000000000000000" pitchFamily="2" charset="2"/>
                      <a:buChar char="Ø"/>
                    </a:pPr>
                    <a:r>
                      <a:rPr lang="en-US" sz="1600" b="1" dirty="0" smtClean="0">
                        <a:solidFill>
                          <a:srgbClr val="1C4587"/>
                        </a:solidFill>
                        <a:latin typeface="Century Gothic" panose="020B0502020202020204" pitchFamily="34" charset="0"/>
                      </a:rPr>
                      <a:t>Metadata Handling</a:t>
                    </a:r>
                    <a:r>
                      <a:rPr lang="en-US" sz="1600" i="1" dirty="0" smtClean="0">
                        <a:solidFill>
                          <a:srgbClr val="1C4587"/>
                        </a:solidFill>
                        <a:latin typeface="Century Gothic" panose="020B0502020202020204" pitchFamily="34" charset="0"/>
                      </a:rPr>
                      <a:t>         </a:t>
                    </a:r>
                    <a:endParaRPr lang="en-US" sz="1600" i="1" dirty="0">
                      <a:latin typeface="Century Gothic" panose="020B0502020202020204" pitchFamily="34" charset="0"/>
                    </a:endParaRPr>
                  </a:p>
                </p:txBody>
              </p:sp>
            </p:grpSp>
          </p:grpSp>
          <p:sp>
            <p:nvSpPr>
              <p:cNvPr id="17" name="Rectangle 16"/>
              <p:cNvSpPr/>
              <p:nvPr/>
            </p:nvSpPr>
            <p:spPr>
              <a:xfrm>
                <a:off x="1523741" y="6385589"/>
                <a:ext cx="2682145" cy="215444"/>
              </a:xfrm>
              <a:prstGeom prst="rect">
                <a:avLst/>
              </a:prstGeom>
            </p:spPr>
            <p:txBody>
              <a:bodyPr wrap="none">
                <a:spAutoFit/>
              </a:bodyPr>
              <a:lstStyle/>
              <a:p>
                <a:r>
                  <a:rPr lang="en-US" sz="800" dirty="0" smtClean="0">
                    <a:solidFill>
                      <a:srgbClr val="2C2D30"/>
                    </a:solidFill>
                    <a:latin typeface="Courier New" panose="02070309020205020404" pitchFamily="49" charset="0"/>
                    <a:cs typeface="Courier New" panose="02070309020205020404" pitchFamily="49" charset="0"/>
                  </a:rPr>
                  <a:t>Image </a:t>
                </a:r>
                <a:r>
                  <a:rPr lang="en-US" sz="800" dirty="0">
                    <a:solidFill>
                      <a:srgbClr val="2C2D30"/>
                    </a:solidFill>
                    <a:latin typeface="Courier New" panose="02070309020205020404" pitchFamily="49" charset="0"/>
                    <a:cs typeface="Courier New" panose="02070309020205020404" pitchFamily="49" charset="0"/>
                  </a:rPr>
                  <a:t>courtesy of </a:t>
                </a:r>
                <a:r>
                  <a:rPr lang="en-US" sz="800" dirty="0" smtClean="0">
                    <a:solidFill>
                      <a:srgbClr val="2C2D30"/>
                    </a:solidFill>
                    <a:latin typeface="Courier New" panose="02070309020205020404" pitchFamily="49" charset="0"/>
                    <a:cs typeface="Courier New" panose="02070309020205020404" pitchFamily="49" charset="0"/>
                    <a:hlinkClick r:id="rId6"/>
                  </a:rPr>
                  <a:t>[Herding Cats Facebook</a:t>
                </a:r>
                <a:r>
                  <a:rPr lang="en-US" sz="800" dirty="0">
                    <a:solidFill>
                      <a:srgbClr val="2C2D30"/>
                    </a:solidFill>
                    <a:latin typeface="Courier New" panose="02070309020205020404" pitchFamily="49" charset="0"/>
                    <a:cs typeface="Courier New" panose="02070309020205020404" pitchFamily="49" charset="0"/>
                  </a:rPr>
                  <a:t>]</a:t>
                </a:r>
                <a:endParaRPr lang="en-US" sz="800" dirty="0">
                  <a:latin typeface="Courier New" panose="02070309020205020404" pitchFamily="49" charset="0"/>
                  <a:cs typeface="Courier New" panose="02070309020205020404" pitchFamily="49" charset="0"/>
                </a:endParaRPr>
              </a:p>
            </p:txBody>
          </p:sp>
        </p:grpSp>
        <p:sp>
          <p:nvSpPr>
            <p:cNvPr id="30" name="Rectangle 29"/>
            <p:cNvSpPr/>
            <p:nvPr/>
          </p:nvSpPr>
          <p:spPr>
            <a:xfrm>
              <a:off x="6072874" y="3240653"/>
              <a:ext cx="5846390" cy="913070"/>
            </a:xfrm>
            <a:prstGeom prst="rect">
              <a:avLst/>
            </a:prstGeom>
          </p:spPr>
          <p:txBody>
            <a:bodyPr wrap="square">
              <a:spAutoFit/>
            </a:bodyPr>
            <a:lstStyle/>
            <a:p>
              <a:pPr>
                <a:lnSpc>
                  <a:spcPts val="1600"/>
                </a:lnSpc>
              </a:pPr>
              <a:r>
                <a:rPr lang="en-US" sz="1400" i="1" dirty="0" smtClean="0">
                  <a:solidFill>
                    <a:srgbClr val="1C4587"/>
                  </a:solidFill>
                  <a:latin typeface="Century Gothic" panose="020B0502020202020204" pitchFamily="34" charset="0"/>
                </a:rPr>
                <a:t>- One-off integration of heterogeneous sources of data</a:t>
              </a:r>
            </a:p>
            <a:p>
              <a:pPr marL="182880" indent="-640080">
                <a:lnSpc>
                  <a:spcPts val="1600"/>
                </a:lnSpc>
              </a:pPr>
              <a:r>
                <a:rPr lang="en-US" sz="1400" i="1" dirty="0" smtClean="0">
                  <a:solidFill>
                    <a:srgbClr val="1C4587"/>
                  </a:solidFill>
                  <a:latin typeface="Century Gothic" panose="020B0502020202020204" pitchFamily="34" charset="0"/>
                </a:rPr>
                <a:t>- Forward planning – good practices of RIM-metadata management </a:t>
              </a:r>
            </a:p>
            <a:p>
              <a:pPr>
                <a:lnSpc>
                  <a:spcPts val="1600"/>
                </a:lnSpc>
              </a:pPr>
              <a:r>
                <a:rPr lang="en-US" sz="1400" i="1" dirty="0">
                  <a:solidFill>
                    <a:srgbClr val="1C4587"/>
                  </a:solidFill>
                  <a:latin typeface="Century Gothic" panose="020B0502020202020204" pitchFamily="34" charset="0"/>
                </a:rPr>
                <a:t> </a:t>
              </a:r>
              <a:r>
                <a:rPr lang="en-US" sz="1400" i="1" dirty="0" smtClean="0">
                  <a:solidFill>
                    <a:srgbClr val="1C4587"/>
                  </a:solidFill>
                  <a:latin typeface="Century Gothic" panose="020B0502020202020204" pitchFamily="34" charset="0"/>
                </a:rPr>
                <a:t>        </a:t>
              </a:r>
              <a:endParaRPr lang="en-US" sz="1400" i="1" dirty="0">
                <a:latin typeface="Century Gothic" panose="020B0502020202020204" pitchFamily="34" charset="0"/>
              </a:endParaRPr>
            </a:p>
          </p:txBody>
        </p:sp>
        <p:sp>
          <p:nvSpPr>
            <p:cNvPr id="31" name="Rectangle 30"/>
            <p:cNvSpPr/>
            <p:nvPr/>
          </p:nvSpPr>
          <p:spPr>
            <a:xfrm>
              <a:off x="5773218" y="4265297"/>
              <a:ext cx="5637427" cy="297517"/>
            </a:xfrm>
            <a:prstGeom prst="rect">
              <a:avLst/>
            </a:prstGeom>
          </p:spPr>
          <p:txBody>
            <a:bodyPr wrap="square">
              <a:spAutoFit/>
            </a:bodyPr>
            <a:lstStyle/>
            <a:p>
              <a:pPr marL="285750" indent="-285750">
                <a:lnSpc>
                  <a:spcPts val="1600"/>
                </a:lnSpc>
                <a:buFont typeface="Wingdings" panose="05000000000000000000" pitchFamily="2" charset="2"/>
                <a:buChar char="Ø"/>
              </a:pPr>
              <a:r>
                <a:rPr lang="en-US" sz="1600" b="1" dirty="0" smtClean="0">
                  <a:solidFill>
                    <a:srgbClr val="1C4587"/>
                  </a:solidFill>
                  <a:latin typeface="Century Gothic" panose="020B0502020202020204" pitchFamily="34" charset="0"/>
                </a:rPr>
                <a:t>Paradigm Shift among RIM-Stakeholders</a:t>
              </a:r>
            </a:p>
          </p:txBody>
        </p:sp>
      </p:grpSp>
    </p:spTree>
    <p:extLst>
      <p:ext uri="{BB962C8B-B14F-4D97-AF65-F5344CB8AC3E}">
        <p14:creationId xmlns:p14="http://schemas.microsoft.com/office/powerpoint/2010/main" val="243722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541916" y="525116"/>
            <a:ext cx="1271202" cy="1159773"/>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9541" y="547899"/>
            <a:ext cx="1264242" cy="115342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4197" y="593640"/>
            <a:ext cx="1245803" cy="11366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83453" y="547899"/>
            <a:ext cx="1278162" cy="1166123"/>
          </a:xfrm>
          <a:prstGeom prst="rect">
            <a:avLst/>
          </a:prstGeom>
        </p:spPr>
      </p:pic>
      <p:sp>
        <p:nvSpPr>
          <p:cNvPr id="8" name="TextBox 7"/>
          <p:cNvSpPr txBox="1"/>
          <p:nvPr/>
        </p:nvSpPr>
        <p:spPr>
          <a:xfrm>
            <a:off x="116865" y="52657"/>
            <a:ext cx="5826735" cy="523220"/>
          </a:xfrm>
          <a:prstGeom prst="rect">
            <a:avLst/>
          </a:prstGeom>
          <a:noFill/>
        </p:spPr>
        <p:txBody>
          <a:bodyPr wrap="square" rtlCol="0">
            <a:spAutoFit/>
          </a:bodyPr>
          <a:lstStyle/>
          <a:p>
            <a:r>
              <a:rPr lang="en-US" altLang="zh-HK" sz="2800" dirty="0" smtClean="0">
                <a:solidFill>
                  <a:schemeClr val="tx1">
                    <a:lumMod val="65000"/>
                    <a:lumOff val="35000"/>
                  </a:schemeClr>
                </a:solidFill>
                <a:latin typeface="Century Gothic" panose="020B0502020202020204" pitchFamily="34" charset="0"/>
              </a:rPr>
              <a:t>Pre-RIM Data @ Lingnan</a:t>
            </a:r>
            <a:endParaRPr lang="en-US" altLang="zh-HK" sz="2800" dirty="0">
              <a:solidFill>
                <a:schemeClr val="tx1">
                  <a:lumMod val="65000"/>
                  <a:lumOff val="35000"/>
                </a:schemeClr>
              </a:solidFill>
              <a:latin typeface="KaiTi" panose="02010609060101010101" pitchFamily="49" charset="-122"/>
              <a:ea typeface="KaiTi" panose="02010609060101010101" pitchFamily="49" charset="-122"/>
            </a:endParaRPr>
          </a:p>
        </p:txBody>
      </p:sp>
      <p:graphicFrame>
        <p:nvGraphicFramePr>
          <p:cNvPr id="11" name="Table 10"/>
          <p:cNvGraphicFramePr>
            <a:graphicFrameLocks noGrp="1"/>
          </p:cNvGraphicFramePr>
          <p:nvPr>
            <p:extLst>
              <p:ext uri="{D42A27DB-BD31-4B8C-83A1-F6EECF244321}">
                <p14:modId xmlns:p14="http://schemas.microsoft.com/office/powerpoint/2010/main" val="3803088034"/>
              </p:ext>
            </p:extLst>
          </p:nvPr>
        </p:nvGraphicFramePr>
        <p:xfrm>
          <a:off x="354626" y="2172600"/>
          <a:ext cx="11645784" cy="4330106"/>
        </p:xfrm>
        <a:graphic>
          <a:graphicData uri="http://schemas.openxmlformats.org/drawingml/2006/table">
            <a:tbl>
              <a:tblPr firstRow="1" bandRow="1">
                <a:tableStyleId>{0505E3EF-67EA-436B-97B2-0124C06EBD24}</a:tableStyleId>
              </a:tblPr>
              <a:tblGrid>
                <a:gridCol w="1616218">
                  <a:extLst>
                    <a:ext uri="{9D8B030D-6E8A-4147-A177-3AD203B41FA5}">
                      <a16:colId xmlns:a16="http://schemas.microsoft.com/office/drawing/2014/main" val="1044711967"/>
                    </a:ext>
                  </a:extLst>
                </a:gridCol>
                <a:gridCol w="2699768">
                  <a:extLst>
                    <a:ext uri="{9D8B030D-6E8A-4147-A177-3AD203B41FA5}">
                      <a16:colId xmlns:a16="http://schemas.microsoft.com/office/drawing/2014/main" val="3792895227"/>
                    </a:ext>
                  </a:extLst>
                </a:gridCol>
                <a:gridCol w="3015990">
                  <a:extLst>
                    <a:ext uri="{9D8B030D-6E8A-4147-A177-3AD203B41FA5}">
                      <a16:colId xmlns:a16="http://schemas.microsoft.com/office/drawing/2014/main" val="3433619539"/>
                    </a:ext>
                  </a:extLst>
                </a:gridCol>
                <a:gridCol w="2156904">
                  <a:extLst>
                    <a:ext uri="{9D8B030D-6E8A-4147-A177-3AD203B41FA5}">
                      <a16:colId xmlns:a16="http://schemas.microsoft.com/office/drawing/2014/main" val="1130291193"/>
                    </a:ext>
                  </a:extLst>
                </a:gridCol>
                <a:gridCol w="2156904">
                  <a:extLst>
                    <a:ext uri="{9D8B030D-6E8A-4147-A177-3AD203B41FA5}">
                      <a16:colId xmlns:a16="http://schemas.microsoft.com/office/drawing/2014/main" val="2905890405"/>
                    </a:ext>
                  </a:extLst>
                </a:gridCol>
              </a:tblGrid>
              <a:tr h="467514">
                <a:tc>
                  <a:txBody>
                    <a:bodyPr/>
                    <a:lstStyle/>
                    <a:p>
                      <a:r>
                        <a:rPr lang="en-US" sz="1050" b="1" dirty="0" smtClean="0">
                          <a:latin typeface="Century Gothic" panose="020B0502020202020204" pitchFamily="34" charset="0"/>
                        </a:rPr>
                        <a:t>System Nature</a:t>
                      </a:r>
                      <a:endParaRPr lang="en-US" sz="1050" b="1"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In-house built </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In-house built</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NA</a:t>
                      </a:r>
                    </a:p>
                    <a:p>
                      <a:r>
                        <a:rPr lang="en-US" sz="1050" b="0" dirty="0" smtClean="0">
                          <a:latin typeface="Century Gothic" panose="020B0502020202020204" pitchFamily="34" charset="0"/>
                        </a:rPr>
                        <a:t>[Microsoft Word</a:t>
                      </a:r>
                      <a:r>
                        <a:rPr lang="en-US" sz="1050" b="0" baseline="0" dirty="0" smtClean="0">
                          <a:latin typeface="Century Gothic" panose="020B0502020202020204" pitchFamily="34" charset="0"/>
                        </a:rPr>
                        <a:t> Doc / Excel]</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Open Repository (</a:t>
                      </a:r>
                      <a:r>
                        <a:rPr lang="en-US" sz="1050" b="0" dirty="0" err="1" smtClean="0">
                          <a:latin typeface="Century Gothic" panose="020B0502020202020204" pitchFamily="34" charset="0"/>
                        </a:rPr>
                        <a:t>bePress</a:t>
                      </a:r>
                      <a:r>
                        <a:rPr lang="en-US" sz="1050" b="0" dirty="0" smtClean="0">
                          <a:latin typeface="Century Gothic" panose="020B0502020202020204" pitchFamily="34" charset="0"/>
                        </a:rPr>
                        <a:t>)</a:t>
                      </a:r>
                      <a:endParaRPr lang="en-US" sz="1050" b="0" dirty="0">
                        <a:latin typeface="Century Gothic" panose="020B0502020202020204" pitchFamily="34" charset="0"/>
                      </a:endParaRPr>
                    </a:p>
                  </a:txBody>
                  <a:tcPr>
                    <a:solidFill>
                      <a:srgbClr val="DEEBF7">
                        <a:alpha val="36078"/>
                      </a:srgbClr>
                    </a:solidFill>
                  </a:tcPr>
                </a:tc>
                <a:extLst>
                  <a:ext uri="{0D108BD9-81ED-4DB2-BD59-A6C34878D82A}">
                    <a16:rowId xmlns:a16="http://schemas.microsoft.com/office/drawing/2014/main" val="3192844068"/>
                  </a:ext>
                </a:extLst>
              </a:tr>
              <a:tr h="272159">
                <a:tc>
                  <a:txBody>
                    <a:bodyPr/>
                    <a:lstStyle/>
                    <a:p>
                      <a:r>
                        <a:rPr lang="en-US" sz="1050" b="1" dirty="0" smtClean="0">
                          <a:latin typeface="Century Gothic" panose="020B0502020202020204" pitchFamily="34" charset="0"/>
                        </a:rPr>
                        <a:t>System Owner</a:t>
                      </a:r>
                      <a:endParaRPr lang="en-US" sz="1050" b="1"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[No</a:t>
                      </a:r>
                      <a:r>
                        <a:rPr lang="en-US" sz="1050" b="0" baseline="0" dirty="0" smtClean="0">
                          <a:latin typeface="Century Gothic" panose="020B0502020202020204" pitchFamily="34" charset="0"/>
                        </a:rPr>
                        <a:t> one claimed this]</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Research</a:t>
                      </a:r>
                      <a:r>
                        <a:rPr lang="en-US" sz="1050" b="0" baseline="0" dirty="0" smtClean="0">
                          <a:latin typeface="Century Gothic" panose="020B0502020202020204" pitchFamily="34" charset="0"/>
                        </a:rPr>
                        <a:t> Office</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Public Affairs</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Library</a:t>
                      </a:r>
                      <a:endParaRPr lang="en-US" sz="1050" b="0" dirty="0">
                        <a:latin typeface="Century Gothic" panose="020B0502020202020204" pitchFamily="34" charset="0"/>
                      </a:endParaRPr>
                    </a:p>
                  </a:txBody>
                  <a:tcPr>
                    <a:solidFill>
                      <a:srgbClr val="DEEBF7">
                        <a:alpha val="36078"/>
                      </a:srgbClr>
                    </a:solidFill>
                  </a:tcPr>
                </a:tc>
                <a:extLst>
                  <a:ext uri="{0D108BD9-81ED-4DB2-BD59-A6C34878D82A}">
                    <a16:rowId xmlns:a16="http://schemas.microsoft.com/office/drawing/2014/main" val="3904013232"/>
                  </a:ext>
                </a:extLst>
              </a:tr>
              <a:tr h="894655">
                <a:tc>
                  <a:txBody>
                    <a:bodyPr/>
                    <a:lstStyle/>
                    <a:p>
                      <a:r>
                        <a:rPr lang="en-US" sz="1050" b="1" dirty="0" smtClean="0">
                          <a:latin typeface="Century Gothic" panose="020B0502020202020204" pitchFamily="34" charset="0"/>
                        </a:rPr>
                        <a:t>Data Scope</a:t>
                      </a:r>
                      <a:endParaRPr lang="en-US" sz="1050" b="1" dirty="0">
                        <a:latin typeface="Century Gothic" panose="020B0502020202020204" pitchFamily="34" charset="0"/>
                      </a:endParaRPr>
                    </a:p>
                  </a:txBody>
                  <a:tcPr>
                    <a:solidFill>
                      <a:srgbClr val="DEEBF7">
                        <a:alpha val="36078"/>
                      </a:srgbClr>
                    </a:solidFill>
                  </a:tcPr>
                </a:tc>
                <a:tc>
                  <a:txBody>
                    <a:bodyPr/>
                    <a:lstStyle/>
                    <a:p>
                      <a:pPr marL="171450" indent="-171450">
                        <a:buFont typeface="Arial" panose="020B0604020202020204" pitchFamily="34" charset="0"/>
                        <a:buChar char="•"/>
                      </a:pPr>
                      <a:r>
                        <a:rPr lang="en-US" sz="1050" b="0" dirty="0" smtClean="0">
                          <a:latin typeface="Century Gothic" panose="020B0502020202020204" pitchFamily="34" charset="0"/>
                        </a:rPr>
                        <a:t>Publications</a:t>
                      </a:r>
                    </a:p>
                    <a:p>
                      <a:pPr marL="171450" indent="-171450">
                        <a:buFont typeface="Arial" panose="020B0604020202020204" pitchFamily="34" charset="0"/>
                        <a:buChar char="•"/>
                      </a:pPr>
                      <a:r>
                        <a:rPr lang="en-US" sz="1050" b="0" dirty="0" smtClean="0">
                          <a:latin typeface="Century Gothic" panose="020B0502020202020204" pitchFamily="34" charset="0"/>
                        </a:rPr>
                        <a:t>Projects</a:t>
                      </a:r>
                      <a:r>
                        <a:rPr lang="en-US" sz="1050" b="0" baseline="0" dirty="0" smtClean="0">
                          <a:latin typeface="Century Gothic" panose="020B0502020202020204" pitchFamily="34" charset="0"/>
                        </a:rPr>
                        <a:t> / Grants</a:t>
                      </a:r>
                    </a:p>
                    <a:p>
                      <a:pPr marL="171450" indent="-171450">
                        <a:buFont typeface="Arial" panose="020B0604020202020204" pitchFamily="34" charset="0"/>
                        <a:buChar char="•"/>
                      </a:pPr>
                      <a:r>
                        <a:rPr lang="en-US" sz="1050" b="0" baseline="0" dirty="0" smtClean="0">
                          <a:latin typeface="Century Gothic" panose="020B0502020202020204" pitchFamily="34" charset="0"/>
                        </a:rPr>
                        <a:t>Press / Media</a:t>
                      </a:r>
                    </a:p>
                    <a:p>
                      <a:pPr marL="171450" indent="-171450">
                        <a:buFont typeface="Arial" panose="020B0604020202020204" pitchFamily="34" charset="0"/>
                        <a:buChar char="•"/>
                      </a:pPr>
                      <a:r>
                        <a:rPr lang="en-US" sz="1050" b="0" baseline="0" dirty="0" smtClean="0">
                          <a:latin typeface="Century Gothic" panose="020B0502020202020204" pitchFamily="34" charset="0"/>
                        </a:rPr>
                        <a:t>Other Activities</a:t>
                      </a:r>
                    </a:p>
                    <a:p>
                      <a:r>
                        <a:rPr lang="en-US" sz="1050" b="0" baseline="0" dirty="0" smtClean="0">
                          <a:latin typeface="Century Gothic" panose="020B0502020202020204" pitchFamily="34" charset="0"/>
                        </a:rPr>
                        <a:t>[Basically Everything]</a:t>
                      </a:r>
                    </a:p>
                  </a:txBody>
                  <a:tcPr>
                    <a:solidFill>
                      <a:srgbClr val="DEEBF7">
                        <a:alpha val="36078"/>
                      </a:srgbClr>
                    </a:solidFill>
                  </a:tcPr>
                </a:tc>
                <a:tc>
                  <a:txBody>
                    <a:bodyPr/>
                    <a:lstStyle/>
                    <a:p>
                      <a:r>
                        <a:rPr lang="en-US" sz="1050" b="0" dirty="0" smtClean="0">
                          <a:latin typeface="Century Gothic" panose="020B0502020202020204" pitchFamily="34" charset="0"/>
                        </a:rPr>
                        <a:t>Projects / Grants data </a:t>
                      </a:r>
                    </a:p>
                    <a:p>
                      <a:r>
                        <a:rPr lang="en-US" sz="900" b="0" dirty="0" smtClean="0">
                          <a:latin typeface="Century Gothic" panose="020B0502020202020204" pitchFamily="34" charset="0"/>
                        </a:rPr>
                        <a:t>(O</a:t>
                      </a:r>
                      <a:r>
                        <a:rPr lang="en-US" sz="900" b="0" baseline="0" dirty="0" smtClean="0">
                          <a:latin typeface="Century Gothic" panose="020B0502020202020204" pitchFamily="34" charset="0"/>
                        </a:rPr>
                        <a:t>nly those with</a:t>
                      </a:r>
                      <a:r>
                        <a:rPr lang="en-US" sz="900" b="0" dirty="0" smtClean="0">
                          <a:latin typeface="Century Gothic" panose="020B0502020202020204" pitchFamily="34" charset="0"/>
                        </a:rPr>
                        <a:t> Lingnan</a:t>
                      </a:r>
                      <a:r>
                        <a:rPr lang="en-US" sz="900" b="0" baseline="0" dirty="0" smtClean="0">
                          <a:latin typeface="Century Gothic" panose="020B0502020202020204" pitchFamily="34" charset="0"/>
                        </a:rPr>
                        <a:t> researchers as Principal Investigator)</a:t>
                      </a:r>
                      <a:endParaRPr lang="en-US" sz="90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News coverage </a:t>
                      </a:r>
                      <a:r>
                        <a:rPr lang="en-US" sz="1050" b="0" baseline="0" dirty="0" smtClean="0">
                          <a:latin typeface="Century Gothic" panose="020B0502020202020204" pitchFamily="34" charset="0"/>
                        </a:rPr>
                        <a:t>relevant to Lingnan University </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Scholarly Publications</a:t>
                      </a:r>
                      <a:endParaRPr lang="en-US" sz="1050" b="0" dirty="0">
                        <a:latin typeface="Century Gothic" panose="020B0502020202020204" pitchFamily="34" charset="0"/>
                      </a:endParaRPr>
                    </a:p>
                  </a:txBody>
                  <a:tcPr>
                    <a:solidFill>
                      <a:srgbClr val="DEEBF7">
                        <a:alpha val="36078"/>
                      </a:srgbClr>
                    </a:solidFill>
                  </a:tcPr>
                </a:tc>
                <a:extLst>
                  <a:ext uri="{0D108BD9-81ED-4DB2-BD59-A6C34878D82A}">
                    <a16:rowId xmlns:a16="http://schemas.microsoft.com/office/drawing/2014/main" val="3061853252"/>
                  </a:ext>
                </a:extLst>
              </a:tr>
              <a:tr h="474637">
                <a:tc>
                  <a:txBody>
                    <a:bodyPr/>
                    <a:lstStyle/>
                    <a:p>
                      <a:r>
                        <a:rPr lang="en-US" sz="1050" b="1" dirty="0" smtClean="0">
                          <a:latin typeface="Century Gothic" panose="020B0502020202020204" pitchFamily="34" charset="0"/>
                        </a:rPr>
                        <a:t>Data</a:t>
                      </a:r>
                      <a:r>
                        <a:rPr lang="en-US" sz="1050" b="1" baseline="0" dirty="0" smtClean="0">
                          <a:latin typeface="Century Gothic" panose="020B0502020202020204" pitchFamily="34" charset="0"/>
                        </a:rPr>
                        <a:t> Source</a:t>
                      </a:r>
                      <a:endParaRPr lang="en-US" sz="1050" b="1"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Researchers – Self-Entry</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Research Office +</a:t>
                      </a:r>
                    </a:p>
                    <a:p>
                      <a:r>
                        <a:rPr lang="en-US" sz="1050" b="0" dirty="0" smtClean="0">
                          <a:latin typeface="Century Gothic" panose="020B0502020202020204" pitchFamily="34" charset="0"/>
                        </a:rPr>
                        <a:t>Finance</a:t>
                      </a:r>
                      <a:r>
                        <a:rPr lang="en-US" sz="1050" b="0" baseline="0" dirty="0" smtClean="0">
                          <a:latin typeface="Century Gothic" panose="020B0502020202020204" pitchFamily="34" charset="0"/>
                        </a:rPr>
                        <a:t> Office (Funding details)</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baseline="0" dirty="0" smtClean="0">
                          <a:latin typeface="Century Gothic" panose="020B0502020202020204" pitchFamily="34" charset="0"/>
                        </a:rPr>
                        <a:t>Public Affairs</a:t>
                      </a: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Library </a:t>
                      </a:r>
                      <a:endParaRPr lang="en-US" sz="1050" b="0" dirty="0">
                        <a:latin typeface="Century Gothic" panose="020B0502020202020204" pitchFamily="34" charset="0"/>
                      </a:endParaRPr>
                    </a:p>
                  </a:txBody>
                  <a:tcPr>
                    <a:solidFill>
                      <a:srgbClr val="DEEBF7">
                        <a:alpha val="36078"/>
                      </a:srgbClr>
                    </a:solidFill>
                  </a:tcPr>
                </a:tc>
                <a:extLst>
                  <a:ext uri="{0D108BD9-81ED-4DB2-BD59-A6C34878D82A}">
                    <a16:rowId xmlns:a16="http://schemas.microsoft.com/office/drawing/2014/main" val="3412948772"/>
                  </a:ext>
                </a:extLst>
              </a:tr>
              <a:tr h="634103">
                <a:tc>
                  <a:txBody>
                    <a:bodyPr/>
                    <a:lstStyle/>
                    <a:p>
                      <a:r>
                        <a:rPr lang="en-US" sz="1050" b="1" dirty="0" smtClean="0">
                          <a:latin typeface="Century Gothic" panose="020B0502020202020204" pitchFamily="34" charset="0"/>
                        </a:rPr>
                        <a:t>Accessibility</a:t>
                      </a:r>
                      <a:endParaRPr lang="en-US" sz="1050" b="1" dirty="0">
                        <a:latin typeface="Century Gothic" panose="020B0502020202020204" pitchFamily="34" charset="0"/>
                      </a:endParaRPr>
                    </a:p>
                  </a:txBody>
                  <a:tcPr>
                    <a:solidFill>
                      <a:srgbClr val="DEEBF7">
                        <a:alpha val="36078"/>
                      </a:srgbClr>
                    </a:solidFill>
                  </a:tcPr>
                </a:tc>
                <a:tc>
                  <a:txBody>
                    <a:bodyPr/>
                    <a:lstStyle/>
                    <a:p>
                      <a:pPr marL="171450" indent="-171450">
                        <a:buFont typeface="Arial" panose="020B0604020202020204" pitchFamily="34" charset="0"/>
                        <a:buChar char="•"/>
                      </a:pPr>
                      <a:r>
                        <a:rPr lang="en-US" sz="1050" b="0" dirty="0" smtClean="0">
                          <a:latin typeface="Century Gothic" panose="020B0502020202020204" pitchFamily="34" charset="0"/>
                        </a:rPr>
                        <a:t>Researchers</a:t>
                      </a:r>
                      <a:r>
                        <a:rPr lang="en-US" sz="1050" b="0" baseline="0" dirty="0" smtClean="0">
                          <a:latin typeface="Century Gothic" panose="020B0502020202020204" pitchFamily="34" charset="0"/>
                        </a:rPr>
                        <a:t> (individual profile)</a:t>
                      </a:r>
                    </a:p>
                    <a:p>
                      <a:pPr marL="171450" indent="-171450">
                        <a:buFont typeface="Arial" panose="020B0604020202020204" pitchFamily="34" charset="0"/>
                        <a:buChar char="•"/>
                      </a:pPr>
                      <a:r>
                        <a:rPr lang="en-US" sz="1050" b="0" baseline="0" dirty="0" smtClean="0">
                          <a:latin typeface="Century Gothic" panose="020B0502020202020204" pitchFamily="34" charset="0"/>
                        </a:rPr>
                        <a:t>HR (performance review)</a:t>
                      </a:r>
                    </a:p>
                    <a:p>
                      <a:pPr marL="171450" indent="-171450">
                        <a:buFont typeface="Arial" panose="020B0604020202020204" pitchFamily="34" charset="0"/>
                        <a:buChar char="•"/>
                      </a:pPr>
                      <a:r>
                        <a:rPr lang="en-US" sz="1050" b="0" baseline="0" dirty="0" smtClean="0">
                          <a:latin typeface="Century Gothic" panose="020B0502020202020204" pitchFamily="34" charset="0"/>
                        </a:rPr>
                        <a:t>IT (system admin / data extraction)</a:t>
                      </a:r>
                      <a:endParaRPr lang="en-US" sz="1050" b="0" dirty="0" smtClean="0">
                        <a:latin typeface="Century Gothic" panose="020B0502020202020204" pitchFamily="34" charset="0"/>
                      </a:endParaRPr>
                    </a:p>
                  </a:txBody>
                  <a:tcPr>
                    <a:solidFill>
                      <a:srgbClr val="DEEBF7">
                        <a:alpha val="36078"/>
                      </a:srgbClr>
                    </a:solidFill>
                  </a:tcPr>
                </a:tc>
                <a:tc>
                  <a:txBody>
                    <a:bodyPr/>
                    <a:lstStyle/>
                    <a:p>
                      <a:pPr marL="171450" indent="-171450">
                        <a:buFont typeface="Arial" panose="020B0604020202020204" pitchFamily="34" charset="0"/>
                        <a:buChar char="•"/>
                      </a:pPr>
                      <a:r>
                        <a:rPr lang="en-US" sz="1050" b="0" dirty="0" smtClean="0">
                          <a:latin typeface="Century Gothic" panose="020B0502020202020204" pitchFamily="34" charset="0"/>
                        </a:rPr>
                        <a:t>Research Office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baseline="0" dirty="0" smtClean="0">
                          <a:latin typeface="Century Gothic" panose="020B0502020202020204" pitchFamily="34" charset="0"/>
                        </a:rPr>
                        <a:t>IT (system admin / data extraction)</a:t>
                      </a:r>
                      <a:endParaRPr lang="en-US" sz="1050" b="0" dirty="0" smtClean="0">
                        <a:latin typeface="Century Gothic" panose="020B0502020202020204" pitchFamily="34" charset="0"/>
                      </a:endParaRPr>
                    </a:p>
                    <a:p>
                      <a:pPr marL="171450" indent="-171450">
                        <a:buFont typeface="Arial" panose="020B0604020202020204" pitchFamily="34" charset="0"/>
                        <a:buChar char="•"/>
                      </a:pPr>
                      <a:endParaRPr lang="en-US" sz="1050" b="0" dirty="0">
                        <a:latin typeface="Century Gothic" panose="020B0502020202020204" pitchFamily="34" charset="0"/>
                      </a:endParaRPr>
                    </a:p>
                  </a:txBody>
                  <a:tcPr>
                    <a:solidFill>
                      <a:srgbClr val="DEEBF7">
                        <a:alpha val="36078"/>
                      </a:srgbClr>
                    </a:solidFill>
                  </a:tcPr>
                </a:tc>
                <a:tc>
                  <a:txBody>
                    <a:bodyPr/>
                    <a:lstStyle/>
                    <a:p>
                      <a:r>
                        <a:rPr lang="en-US" sz="1050" b="0" dirty="0" smtClean="0">
                          <a:latin typeface="Century Gothic" panose="020B0502020202020204" pitchFamily="34" charset="0"/>
                        </a:rPr>
                        <a:t>Public Affairs</a:t>
                      </a:r>
                      <a:endParaRPr lang="en-US" sz="1050" b="0" dirty="0">
                        <a:latin typeface="Century Gothic" panose="020B0502020202020204" pitchFamily="34" charset="0"/>
                      </a:endParaRPr>
                    </a:p>
                  </a:txBody>
                  <a:tcPr>
                    <a:solidFill>
                      <a:srgbClr val="DEEBF7">
                        <a:alpha val="36078"/>
                      </a:srgbClr>
                    </a:solidFill>
                  </a:tcPr>
                </a:tc>
                <a:tc>
                  <a:txBody>
                    <a:bodyPr/>
                    <a:lstStyle/>
                    <a:p>
                      <a:pPr marL="171450" indent="-171450">
                        <a:buFont typeface="Arial" panose="020B0604020202020204" pitchFamily="34" charset="0"/>
                        <a:buChar char="•"/>
                      </a:pPr>
                      <a:r>
                        <a:rPr lang="en-US" sz="1050" b="0" dirty="0" smtClean="0">
                          <a:latin typeface="Century Gothic" panose="020B0502020202020204" pitchFamily="34" charset="0"/>
                        </a:rPr>
                        <a:t>Library</a:t>
                      </a:r>
                    </a:p>
                    <a:p>
                      <a:pPr marL="171450" indent="-171450">
                        <a:buFont typeface="Arial" panose="020B0604020202020204" pitchFamily="34" charset="0"/>
                        <a:buChar char="•"/>
                      </a:pPr>
                      <a:r>
                        <a:rPr lang="en-US" sz="1050" b="0" dirty="0" smtClean="0">
                          <a:latin typeface="Century Gothic" panose="020B0502020202020204" pitchFamily="34" charset="0"/>
                        </a:rPr>
                        <a:t>User-</a:t>
                      </a:r>
                      <a:r>
                        <a:rPr lang="en-US" sz="1050" b="0" dirty="0" err="1" smtClean="0">
                          <a:latin typeface="Century Gothic" panose="020B0502020202020204" pitchFamily="34" charset="0"/>
                        </a:rPr>
                        <a:t>Depts</a:t>
                      </a:r>
                      <a:r>
                        <a:rPr lang="en-US" sz="1050" b="0" baseline="0" dirty="0" smtClean="0">
                          <a:latin typeface="Century Gothic" panose="020B0502020202020204" pitchFamily="34" charset="0"/>
                        </a:rPr>
                        <a:t> (Admin rights assigned per series)</a:t>
                      </a:r>
                      <a:endParaRPr lang="en-US" sz="1050" b="0" dirty="0">
                        <a:latin typeface="Century Gothic" panose="020B0502020202020204" pitchFamily="34" charset="0"/>
                      </a:endParaRPr>
                    </a:p>
                  </a:txBody>
                  <a:tcPr>
                    <a:solidFill>
                      <a:srgbClr val="DEEBF7">
                        <a:alpha val="36078"/>
                      </a:srgbClr>
                    </a:solidFill>
                  </a:tcPr>
                </a:tc>
                <a:extLst>
                  <a:ext uri="{0D108BD9-81ED-4DB2-BD59-A6C34878D82A}">
                    <a16:rowId xmlns:a16="http://schemas.microsoft.com/office/drawing/2014/main" val="2172650176"/>
                  </a:ext>
                </a:extLst>
              </a:tr>
              <a:tr h="427759">
                <a:tc>
                  <a:txBody>
                    <a:bodyPr/>
                    <a:lstStyle/>
                    <a:p>
                      <a:r>
                        <a:rPr lang="en-US" sz="1050" b="1" dirty="0" smtClean="0">
                          <a:latin typeface="Century Gothic" panose="020B0502020202020204" pitchFamily="34" charset="0"/>
                        </a:rPr>
                        <a:t>Searchable</a:t>
                      </a:r>
                      <a:r>
                        <a:rPr lang="en-US" sz="1050" b="1" baseline="0" dirty="0" smtClean="0">
                          <a:latin typeface="Century Gothic" panose="020B0502020202020204" pitchFamily="34" charset="0"/>
                        </a:rPr>
                        <a:t> </a:t>
                      </a:r>
                      <a:r>
                        <a:rPr lang="en-US" sz="1050" b="1" dirty="0" smtClean="0">
                          <a:latin typeface="Century Gothic" panose="020B0502020202020204" pitchFamily="34" charset="0"/>
                        </a:rPr>
                        <a:t>Public Interface</a:t>
                      </a:r>
                      <a:endParaRPr lang="en-US" sz="1050" b="1" dirty="0">
                        <a:latin typeface="Century Gothic" panose="020B0502020202020204" pitchFamily="34" charset="0"/>
                      </a:endParaRPr>
                    </a:p>
                  </a:txBody>
                  <a:tcPr>
                    <a:solidFill>
                      <a:srgbClr val="DEEBF7">
                        <a:alpha val="36078"/>
                      </a:srgbClr>
                    </a:solidFill>
                  </a:tcPr>
                </a:tc>
                <a:tc>
                  <a:txBody>
                    <a:bodyPr/>
                    <a:lstStyle/>
                    <a:p>
                      <a:pPr algn="ctr"/>
                      <a:r>
                        <a:rPr lang="en-US" sz="1800" b="1" dirty="0" smtClean="0">
                          <a:solidFill>
                            <a:srgbClr val="FF0000"/>
                          </a:solidFill>
                          <a:latin typeface="+mn-lt"/>
                          <a:sym typeface="Wingdings" panose="05000000000000000000" pitchFamily="2" charset="2"/>
                        </a:rPr>
                        <a:t></a:t>
                      </a:r>
                      <a:endParaRPr lang="en-US" sz="1800" b="1" dirty="0">
                        <a:solidFill>
                          <a:srgbClr val="FF0000"/>
                        </a:solidFill>
                        <a:latin typeface="+mn-lt"/>
                      </a:endParaRPr>
                    </a:p>
                  </a:txBody>
                  <a:tcPr>
                    <a:solidFill>
                      <a:srgbClr val="DEEBF7">
                        <a:alpha val="36078"/>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F0000"/>
                          </a:solidFill>
                          <a:latin typeface="+mn-lt"/>
                          <a:sym typeface="Wingdings" panose="05000000000000000000" pitchFamily="2" charset="2"/>
                        </a:rPr>
                        <a:t></a:t>
                      </a:r>
                      <a:endParaRPr lang="en-US" sz="1800" b="1" dirty="0" smtClean="0">
                        <a:solidFill>
                          <a:srgbClr val="FF0000"/>
                        </a:solidFill>
                        <a:latin typeface="+mn-lt"/>
                      </a:endParaRPr>
                    </a:p>
                  </a:txBody>
                  <a:tcPr>
                    <a:solidFill>
                      <a:srgbClr val="DEEBF7">
                        <a:alpha val="36078"/>
                      </a:srgbClr>
                    </a:solidFill>
                  </a:tcPr>
                </a:tc>
                <a:tc>
                  <a:txBody>
                    <a:bodyPr/>
                    <a:lstStyle/>
                    <a:p>
                      <a:pPr algn="ctr"/>
                      <a:r>
                        <a:rPr lang="en-US" sz="1800" b="1" kern="1200" dirty="0" smtClean="0">
                          <a:solidFill>
                            <a:srgbClr val="FF0000"/>
                          </a:solidFill>
                          <a:latin typeface="+mn-lt"/>
                          <a:ea typeface="+mn-ea"/>
                          <a:cs typeface="+mn-cs"/>
                          <a:sym typeface="Wingdings" panose="05000000000000000000" pitchFamily="2" charset="2"/>
                        </a:rPr>
                        <a:t></a:t>
                      </a:r>
                      <a:endParaRPr lang="en-US" sz="1800" b="1" dirty="0">
                        <a:latin typeface="+mn-lt"/>
                      </a:endParaRPr>
                    </a:p>
                  </a:txBody>
                  <a:tcPr>
                    <a:solidFill>
                      <a:srgbClr val="DEEBF7">
                        <a:alpha val="36078"/>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accent6">
                              <a:lumMod val="75000"/>
                            </a:schemeClr>
                          </a:solidFill>
                          <a:effectLst/>
                          <a:latin typeface="+mn-lt"/>
                          <a:ea typeface="+mn-ea"/>
                          <a:cs typeface="+mn-cs"/>
                          <a:sym typeface="Wingdings" panose="05000000000000000000" pitchFamily="2" charset="2"/>
                        </a:rPr>
                        <a:t></a:t>
                      </a:r>
                      <a:endParaRPr lang="en-US" sz="1800" b="1" kern="1200" dirty="0" smtClean="0">
                        <a:solidFill>
                          <a:schemeClr val="accent6">
                            <a:lumMod val="75000"/>
                          </a:schemeClr>
                        </a:solidFill>
                        <a:effectLst/>
                        <a:latin typeface="+mn-lt"/>
                        <a:ea typeface="+mn-ea"/>
                        <a:cs typeface="+mn-cs"/>
                      </a:endParaRPr>
                    </a:p>
                  </a:txBody>
                  <a:tcPr>
                    <a:solidFill>
                      <a:srgbClr val="DEEBF7">
                        <a:alpha val="36078"/>
                      </a:srgbClr>
                    </a:solidFill>
                  </a:tcPr>
                </a:tc>
                <a:extLst>
                  <a:ext uri="{0D108BD9-81ED-4DB2-BD59-A6C34878D82A}">
                    <a16:rowId xmlns:a16="http://schemas.microsoft.com/office/drawing/2014/main" val="2761557038"/>
                  </a:ext>
                </a:extLst>
              </a:tr>
              <a:tr h="427759">
                <a:tc>
                  <a:txBody>
                    <a:bodyPr/>
                    <a:lstStyle/>
                    <a:p>
                      <a:r>
                        <a:rPr lang="en-US" sz="1050" b="1" dirty="0" smtClean="0">
                          <a:latin typeface="Century Gothic" panose="020B0502020202020204" pitchFamily="34" charset="0"/>
                        </a:rPr>
                        <a:t>Data</a:t>
                      </a:r>
                      <a:r>
                        <a:rPr lang="en-US" sz="1050" b="1" baseline="0" dirty="0" smtClean="0">
                          <a:latin typeface="Century Gothic" panose="020B0502020202020204" pitchFamily="34" charset="0"/>
                        </a:rPr>
                        <a:t> </a:t>
                      </a:r>
                      <a:r>
                        <a:rPr lang="en-US" sz="1050" b="1" dirty="0" smtClean="0">
                          <a:latin typeface="Century Gothic" panose="020B0502020202020204" pitchFamily="34" charset="0"/>
                        </a:rPr>
                        <a:t>Validation</a:t>
                      </a:r>
                      <a:endParaRPr lang="en-US" sz="1050" b="1" dirty="0">
                        <a:latin typeface="Century Gothic" panose="020B0502020202020204" pitchFamily="34" charset="0"/>
                      </a:endParaRPr>
                    </a:p>
                  </a:txBody>
                  <a:tcPr>
                    <a:solidFill>
                      <a:srgbClr val="DEEBF7">
                        <a:alpha val="36078"/>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F0000"/>
                          </a:solidFill>
                          <a:latin typeface="+mn-lt"/>
                          <a:sym typeface="Wingdings" panose="05000000000000000000" pitchFamily="2" charset="2"/>
                        </a:rPr>
                        <a:t></a:t>
                      </a:r>
                      <a:endParaRPr lang="en-US" sz="1800" b="1" dirty="0" smtClean="0">
                        <a:solidFill>
                          <a:srgbClr val="FF0000"/>
                        </a:solidFill>
                        <a:latin typeface="+mn-lt"/>
                      </a:endParaRPr>
                    </a:p>
                  </a:txBody>
                  <a:tcPr>
                    <a:solidFill>
                      <a:srgbClr val="DEEBF7">
                        <a:alpha val="36078"/>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accent6">
                              <a:lumMod val="75000"/>
                            </a:schemeClr>
                          </a:solidFill>
                          <a:effectLst/>
                          <a:latin typeface="+mn-lt"/>
                          <a:ea typeface="+mn-ea"/>
                          <a:cs typeface="+mn-cs"/>
                          <a:sym typeface="Wingdings" panose="05000000000000000000" pitchFamily="2" charset="2"/>
                        </a:rPr>
                        <a:t></a:t>
                      </a:r>
                      <a:endParaRPr lang="en-US" sz="1800" b="1" kern="1200" dirty="0" smtClean="0">
                        <a:solidFill>
                          <a:schemeClr val="accent6">
                            <a:lumMod val="75000"/>
                          </a:schemeClr>
                        </a:solidFill>
                        <a:effectLst/>
                        <a:latin typeface="+mn-lt"/>
                        <a:ea typeface="+mn-ea"/>
                        <a:cs typeface="+mn-cs"/>
                      </a:endParaRPr>
                    </a:p>
                  </a:txBody>
                  <a:tcPr>
                    <a:solidFill>
                      <a:srgbClr val="DEEBF7">
                        <a:alpha val="36078"/>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accent6">
                              <a:lumMod val="75000"/>
                            </a:schemeClr>
                          </a:solidFill>
                          <a:effectLst/>
                          <a:latin typeface="+mn-lt"/>
                          <a:ea typeface="+mn-ea"/>
                          <a:cs typeface="+mn-cs"/>
                          <a:sym typeface="Wingdings" panose="05000000000000000000" pitchFamily="2" charset="2"/>
                        </a:rPr>
                        <a:t></a:t>
                      </a:r>
                      <a:endParaRPr lang="en-US" sz="1800" b="1" kern="1200" dirty="0" smtClean="0">
                        <a:solidFill>
                          <a:schemeClr val="accent6">
                            <a:lumMod val="75000"/>
                          </a:schemeClr>
                        </a:solidFill>
                        <a:effectLst/>
                        <a:latin typeface="+mn-lt"/>
                        <a:ea typeface="+mn-ea"/>
                        <a:cs typeface="+mn-cs"/>
                      </a:endParaRPr>
                    </a:p>
                  </a:txBody>
                  <a:tcPr>
                    <a:solidFill>
                      <a:srgbClr val="DEEBF7">
                        <a:alpha val="36078"/>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accent6">
                              <a:lumMod val="75000"/>
                            </a:schemeClr>
                          </a:solidFill>
                          <a:effectLst/>
                          <a:latin typeface="+mn-lt"/>
                          <a:ea typeface="+mn-ea"/>
                          <a:cs typeface="+mn-cs"/>
                          <a:sym typeface="Wingdings" panose="05000000000000000000" pitchFamily="2" charset="2"/>
                        </a:rPr>
                        <a:t></a:t>
                      </a:r>
                      <a:endParaRPr lang="en-US" sz="1800" b="1" kern="1200" dirty="0" smtClean="0">
                        <a:solidFill>
                          <a:schemeClr val="accent6">
                            <a:lumMod val="75000"/>
                          </a:schemeClr>
                        </a:solidFill>
                        <a:effectLst/>
                        <a:latin typeface="+mn-lt"/>
                        <a:ea typeface="+mn-ea"/>
                        <a:cs typeface="+mn-cs"/>
                      </a:endParaRPr>
                    </a:p>
                  </a:txBody>
                  <a:tcPr>
                    <a:solidFill>
                      <a:srgbClr val="DEEBF7">
                        <a:alpha val="36078"/>
                      </a:srgbClr>
                    </a:solidFill>
                  </a:tcPr>
                </a:tc>
                <a:extLst>
                  <a:ext uri="{0D108BD9-81ED-4DB2-BD59-A6C34878D82A}">
                    <a16:rowId xmlns:a16="http://schemas.microsoft.com/office/drawing/2014/main" val="468191583"/>
                  </a:ext>
                </a:extLst>
              </a:tr>
              <a:tr h="427759">
                <a:tc>
                  <a:txBody>
                    <a:bodyPr/>
                    <a:lstStyle/>
                    <a:p>
                      <a:r>
                        <a:rPr lang="en-US" sz="1050" b="1" dirty="0" smtClean="0">
                          <a:latin typeface="Century Gothic" panose="020B0502020202020204" pitchFamily="34" charset="0"/>
                        </a:rPr>
                        <a:t>Data Elements</a:t>
                      </a:r>
                      <a:endParaRPr lang="en-US" sz="1050" b="1" dirty="0">
                        <a:latin typeface="Century Gothic" panose="020B0502020202020204" pitchFamily="34" charset="0"/>
                      </a:endParaRPr>
                    </a:p>
                  </a:txBody>
                  <a:tcPr>
                    <a:solidFill>
                      <a:srgbClr val="DEEBF7">
                        <a:alpha val="36078"/>
                      </a:srgbClr>
                    </a:solidFill>
                  </a:tcPr>
                </a:tc>
                <a:tc gridSpan="2">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n-US" sz="1050" dirty="0" smtClean="0">
                          <a:latin typeface="Century Gothic" panose="020B0502020202020204" pitchFamily="34" charset="0"/>
                        </a:rPr>
                        <a:t>Except Lingnan</a:t>
                      </a:r>
                      <a:r>
                        <a:rPr lang="en-US" sz="1050" baseline="0" dirty="0" smtClean="0">
                          <a:latin typeface="Century Gothic" panose="020B0502020202020204" pitchFamily="34" charset="0"/>
                        </a:rPr>
                        <a:t> Researchers (Persons) – data synchronized from University’s Central Admin Databases, other were mostly free-text entries.</a:t>
                      </a:r>
                      <a:endParaRPr lang="en-US" sz="1050" b="0" dirty="0" smtClean="0">
                        <a:latin typeface="Century Gothic" panose="020B0502020202020204" pitchFamily="34" charset="0"/>
                      </a:endParaRPr>
                    </a:p>
                  </a:txBody>
                  <a:tcPr>
                    <a:solidFill>
                      <a:srgbClr val="DEEBF7">
                        <a:alpha val="36078"/>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kern="1200" dirty="0" smtClean="0">
                        <a:solidFill>
                          <a:schemeClr val="accent6">
                            <a:lumMod val="75000"/>
                          </a:schemeClr>
                        </a:solidFill>
                        <a:effectLst/>
                        <a:latin typeface="+mn-lt"/>
                        <a:ea typeface="+mn-ea"/>
                        <a:cs typeface="+mn-cs"/>
                      </a:endParaRPr>
                    </a:p>
                  </a:txBody>
                  <a:tcPr>
                    <a:solidFill>
                      <a:srgbClr val="DEEBF7">
                        <a:alpha val="36078"/>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aseline="0" dirty="0" smtClean="0">
                          <a:latin typeface="Century Gothic" panose="020B0502020202020204" pitchFamily="34" charset="0"/>
                        </a:rPr>
                        <a:t>Free-text entries</a:t>
                      </a:r>
                      <a:endParaRPr lang="en-US" sz="1050" b="0" dirty="0" smtClean="0">
                        <a:latin typeface="Century Gothic" panose="020B0502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kern="1200" dirty="0" smtClean="0">
                        <a:solidFill>
                          <a:schemeClr val="accent6">
                            <a:lumMod val="75000"/>
                          </a:schemeClr>
                        </a:solidFill>
                        <a:effectLst/>
                        <a:latin typeface="+mn-lt"/>
                        <a:ea typeface="+mn-ea"/>
                        <a:cs typeface="+mn-cs"/>
                      </a:endParaRPr>
                    </a:p>
                  </a:txBody>
                  <a:tcPr>
                    <a:solidFill>
                      <a:srgbClr val="DEEBF7">
                        <a:alpha val="36078"/>
                      </a:srgb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aseline="0" dirty="0" smtClean="0">
                          <a:latin typeface="Century Gothic" panose="020B0502020202020204" pitchFamily="34" charset="0"/>
                        </a:rPr>
                        <a:t>Fields mapped to Dublin Core elements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aseline="0" dirty="0" smtClean="0">
                          <a:latin typeface="Century Gothic" panose="020B0502020202020204" pitchFamily="34" charset="0"/>
                        </a:rPr>
                        <a:t>Controlled List for Persons (Literally)  </a:t>
                      </a:r>
                    </a:p>
                  </a:txBody>
                  <a:tcPr>
                    <a:solidFill>
                      <a:srgbClr val="DEEBF7">
                        <a:alpha val="36078"/>
                      </a:srgbClr>
                    </a:solidFill>
                  </a:tcPr>
                </a:tc>
                <a:extLst>
                  <a:ext uri="{0D108BD9-81ED-4DB2-BD59-A6C34878D82A}">
                    <a16:rowId xmlns:a16="http://schemas.microsoft.com/office/drawing/2014/main" val="1405178152"/>
                  </a:ext>
                </a:extLst>
              </a:tr>
            </a:tbl>
          </a:graphicData>
        </a:graphic>
      </p:graphicFrame>
      <p:sp>
        <p:nvSpPr>
          <p:cNvPr id="9" name="Rectangle 8"/>
          <p:cNvSpPr/>
          <p:nvPr/>
        </p:nvSpPr>
        <p:spPr>
          <a:xfrm>
            <a:off x="3082977" y="1682014"/>
            <a:ext cx="468245" cy="387286"/>
          </a:xfrm>
          <a:prstGeom prst="rect">
            <a:avLst/>
          </a:prstGeom>
        </p:spPr>
        <p:txBody>
          <a:bodyPr wrap="square">
            <a:spAutoFit/>
          </a:bodyPr>
          <a:lstStyle/>
          <a:p>
            <a:pPr>
              <a:lnSpc>
                <a:spcPts val="2300"/>
              </a:lnSpc>
            </a:pPr>
            <a:r>
              <a:rPr lang="en-US" sz="1400" b="1" dirty="0" err="1" smtClean="0">
                <a:solidFill>
                  <a:schemeClr val="tx1">
                    <a:lumMod val="75000"/>
                    <a:lumOff val="25000"/>
                  </a:schemeClr>
                </a:solidFill>
                <a:latin typeface="Calibri Light" panose="020F0302020204030204" pitchFamily="34" charset="0"/>
                <a:cs typeface="Calibri Light" panose="020F0302020204030204" pitchFamily="34" charset="0"/>
              </a:rPr>
              <a:t>eCV</a:t>
            </a:r>
            <a:endParaRPr lang="en-US" sz="1400" b="1" dirty="0" smtClean="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10" name="Rectangle 9"/>
          <p:cNvSpPr/>
          <p:nvPr/>
        </p:nvSpPr>
        <p:spPr>
          <a:xfrm>
            <a:off x="5002516" y="1673451"/>
            <a:ext cx="2350003" cy="543675"/>
          </a:xfrm>
          <a:prstGeom prst="rect">
            <a:avLst/>
          </a:prstGeom>
        </p:spPr>
        <p:txBody>
          <a:bodyPr wrap="square">
            <a:spAutoFit/>
          </a:bodyPr>
          <a:lstStyle/>
          <a:p>
            <a:pPr algn="ctr">
              <a:lnSpc>
                <a:spcPts val="1800"/>
              </a:lnSpc>
            </a:pPr>
            <a:r>
              <a:rPr lang="en-US" sz="1400" b="1" dirty="0" smtClean="0">
                <a:solidFill>
                  <a:schemeClr val="tx1">
                    <a:lumMod val="75000"/>
                    <a:lumOff val="25000"/>
                  </a:schemeClr>
                </a:solidFill>
                <a:latin typeface="Calibri Light" panose="020F0302020204030204" pitchFamily="34" charset="0"/>
                <a:cs typeface="Calibri Light" panose="020F0302020204030204" pitchFamily="34" charset="0"/>
              </a:rPr>
              <a:t>Project Management System (PMS)</a:t>
            </a:r>
          </a:p>
        </p:txBody>
      </p:sp>
      <p:sp>
        <p:nvSpPr>
          <p:cNvPr id="12" name="Rectangle 11"/>
          <p:cNvSpPr/>
          <p:nvPr/>
        </p:nvSpPr>
        <p:spPr>
          <a:xfrm>
            <a:off x="7578407" y="1669496"/>
            <a:ext cx="2350003" cy="553998"/>
          </a:xfrm>
          <a:prstGeom prst="rect">
            <a:avLst/>
          </a:prstGeom>
        </p:spPr>
        <p:txBody>
          <a:bodyPr wrap="square">
            <a:spAutoFit/>
          </a:bodyPr>
          <a:lstStyle/>
          <a:p>
            <a:pPr algn="ctr">
              <a:lnSpc>
                <a:spcPts val="1800"/>
              </a:lnSpc>
            </a:pPr>
            <a:r>
              <a:rPr lang="en-US" sz="1400" b="1" dirty="0" smtClean="0">
                <a:solidFill>
                  <a:schemeClr val="tx1">
                    <a:lumMod val="75000"/>
                    <a:lumOff val="25000"/>
                  </a:schemeClr>
                </a:solidFill>
                <a:latin typeface="Calibri Light" panose="020F0302020204030204" pitchFamily="34" charset="0"/>
                <a:cs typeface="Calibri Light" panose="020F0302020204030204" pitchFamily="34" charset="0"/>
              </a:rPr>
              <a:t>Press Media Record </a:t>
            </a:r>
          </a:p>
          <a:p>
            <a:pPr algn="ctr">
              <a:lnSpc>
                <a:spcPts val="1800"/>
              </a:lnSpc>
            </a:pPr>
            <a:r>
              <a:rPr lang="en-US" sz="1400" b="1" dirty="0" smtClean="0">
                <a:solidFill>
                  <a:schemeClr val="tx1">
                    <a:lumMod val="75000"/>
                    <a:lumOff val="25000"/>
                  </a:schemeClr>
                </a:solidFill>
                <a:latin typeface="Calibri Light" panose="020F0302020204030204" pitchFamily="34" charset="0"/>
                <a:cs typeface="Calibri Light" panose="020F0302020204030204" pitchFamily="34" charset="0"/>
              </a:rPr>
              <a:t>(List)</a:t>
            </a:r>
          </a:p>
        </p:txBody>
      </p:sp>
      <p:sp>
        <p:nvSpPr>
          <p:cNvPr id="13" name="Rectangle 12"/>
          <p:cNvSpPr/>
          <p:nvPr/>
        </p:nvSpPr>
        <p:spPr>
          <a:xfrm>
            <a:off x="9666661" y="1655038"/>
            <a:ext cx="2350003" cy="312843"/>
          </a:xfrm>
          <a:prstGeom prst="rect">
            <a:avLst/>
          </a:prstGeom>
        </p:spPr>
        <p:txBody>
          <a:bodyPr wrap="square">
            <a:spAutoFit/>
          </a:bodyPr>
          <a:lstStyle/>
          <a:p>
            <a:pPr algn="ctr">
              <a:lnSpc>
                <a:spcPts val="1800"/>
              </a:lnSpc>
            </a:pPr>
            <a:r>
              <a:rPr lang="en-US" sz="1400" b="1" dirty="0" smtClean="0">
                <a:solidFill>
                  <a:schemeClr val="tx1">
                    <a:lumMod val="75000"/>
                    <a:lumOff val="25000"/>
                  </a:schemeClr>
                </a:solidFill>
                <a:latin typeface="Calibri Light" panose="020F0302020204030204" pitchFamily="34" charset="0"/>
                <a:cs typeface="Calibri Light" panose="020F0302020204030204" pitchFamily="34" charset="0"/>
              </a:rPr>
              <a:t>Digital Commons</a:t>
            </a:r>
          </a:p>
        </p:txBody>
      </p:sp>
      <p:grpSp>
        <p:nvGrpSpPr>
          <p:cNvPr id="19" name="Group 18"/>
          <p:cNvGrpSpPr/>
          <p:nvPr/>
        </p:nvGrpSpPr>
        <p:grpSpPr>
          <a:xfrm>
            <a:off x="354624" y="2199288"/>
            <a:ext cx="9381047" cy="4031185"/>
            <a:chOff x="354624" y="2199288"/>
            <a:chExt cx="9381047" cy="4031185"/>
          </a:xfrm>
        </p:grpSpPr>
        <p:grpSp>
          <p:nvGrpSpPr>
            <p:cNvPr id="17" name="Group 16"/>
            <p:cNvGrpSpPr/>
            <p:nvPr/>
          </p:nvGrpSpPr>
          <p:grpSpPr>
            <a:xfrm>
              <a:off x="354625" y="2624866"/>
              <a:ext cx="9312035" cy="3605607"/>
              <a:chOff x="354625" y="2624866"/>
              <a:chExt cx="9312035" cy="3605607"/>
            </a:xfrm>
          </p:grpSpPr>
          <p:sp>
            <p:nvSpPr>
              <p:cNvPr id="3" name="Rounded Rectangle 2"/>
              <p:cNvSpPr/>
              <p:nvPr/>
            </p:nvSpPr>
            <p:spPr>
              <a:xfrm>
                <a:off x="354626" y="2624866"/>
                <a:ext cx="4152828" cy="268941"/>
              </a:xfrm>
              <a:prstGeom prst="roundRect">
                <a:avLst/>
              </a:prstGeom>
              <a:noFill/>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354625" y="4955691"/>
                <a:ext cx="9312035" cy="333486"/>
              </a:xfrm>
              <a:prstGeom prst="roundRect">
                <a:avLst/>
              </a:prstGeom>
              <a:noFill/>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4437529" y="6006355"/>
                <a:ext cx="1104387" cy="224118"/>
              </a:xfrm>
              <a:prstGeom prst="roundRect">
                <a:avLst/>
              </a:prstGeom>
              <a:noFill/>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218969" y="5818095"/>
                <a:ext cx="1104387" cy="188260"/>
              </a:xfrm>
              <a:prstGeom prst="roundRect">
                <a:avLst/>
              </a:prstGeom>
              <a:noFill/>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ounded Rectangle 17"/>
            <p:cNvSpPr/>
            <p:nvPr/>
          </p:nvSpPr>
          <p:spPr>
            <a:xfrm>
              <a:off x="354624" y="2199288"/>
              <a:ext cx="9381047" cy="357723"/>
            </a:xfrm>
            <a:prstGeom prst="roundRect">
              <a:avLst/>
            </a:prstGeom>
            <a:noFill/>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03518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863529" y="5351275"/>
            <a:ext cx="1400553" cy="307777"/>
          </a:xfrm>
          <a:prstGeom prst="rect">
            <a:avLst/>
          </a:prstGeom>
          <a:noFill/>
        </p:spPr>
        <p:txBody>
          <a:bodyPr wrap="square" rtlCol="0">
            <a:spAutoFit/>
          </a:bodyPr>
          <a:lstStyle/>
          <a:p>
            <a:r>
              <a:rPr lang="en-US" altLang="zh-HK" sz="1400" b="1" dirty="0" smtClean="0">
                <a:latin typeface="Century Gothic" panose="020B0502020202020204" pitchFamily="34" charset="0"/>
              </a:rPr>
              <a:t>Core Entities</a:t>
            </a:r>
            <a:endParaRPr lang="en-US" altLang="zh-HK" sz="1400" b="1" dirty="0">
              <a:latin typeface="KaiTi" panose="02010609060101010101" pitchFamily="49" charset="-122"/>
              <a:ea typeface="KaiTi" panose="02010609060101010101" pitchFamily="49" charset="-122"/>
            </a:endParaRPr>
          </a:p>
        </p:txBody>
      </p:sp>
      <p:grpSp>
        <p:nvGrpSpPr>
          <p:cNvPr id="32" name="Group 31"/>
          <p:cNvGrpSpPr/>
          <p:nvPr/>
        </p:nvGrpSpPr>
        <p:grpSpPr>
          <a:xfrm>
            <a:off x="345630" y="439907"/>
            <a:ext cx="1917605" cy="598467"/>
            <a:chOff x="6299964" y="1338618"/>
            <a:chExt cx="4530752" cy="1329484"/>
          </a:xfrm>
        </p:grpSpPr>
        <p:sp>
          <p:nvSpPr>
            <p:cNvPr id="33" name="Rectangle 32"/>
            <p:cNvSpPr/>
            <p:nvPr/>
          </p:nvSpPr>
          <p:spPr>
            <a:xfrm>
              <a:off x="6299964" y="1338618"/>
              <a:ext cx="4530752" cy="1329484"/>
            </a:xfrm>
            <a:prstGeom prst="rect">
              <a:avLst/>
            </a:prstGeom>
            <a:solidFill>
              <a:srgbClr val="6646F0"/>
            </a:solidFill>
            <a:ln>
              <a:solidFill>
                <a:srgbClr val="78787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HK" altLang="en-US"/>
            </a:p>
          </p:txBody>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2382" y="1439148"/>
              <a:ext cx="4386392" cy="1142158"/>
            </a:xfrm>
            <a:prstGeom prst="rect">
              <a:avLst/>
            </a:prstGeom>
          </p:spPr>
        </p:pic>
      </p:grpSp>
      <p:grpSp>
        <p:nvGrpSpPr>
          <p:cNvPr id="42" name="Group 41"/>
          <p:cNvGrpSpPr/>
          <p:nvPr/>
        </p:nvGrpSpPr>
        <p:grpSpPr>
          <a:xfrm>
            <a:off x="10336799" y="2360428"/>
            <a:ext cx="363319" cy="3664158"/>
            <a:chOff x="10336799" y="2360428"/>
            <a:chExt cx="363319" cy="3664158"/>
          </a:xfrm>
        </p:grpSpPr>
        <p:cxnSp>
          <p:nvCxnSpPr>
            <p:cNvPr id="52" name="Straight Connector 51"/>
            <p:cNvCxnSpPr/>
            <p:nvPr/>
          </p:nvCxnSpPr>
          <p:spPr>
            <a:xfrm flipH="1">
              <a:off x="10336799" y="2360428"/>
              <a:ext cx="2884" cy="3664158"/>
            </a:xfrm>
            <a:prstGeom prst="line">
              <a:avLst/>
            </a:prstGeom>
            <a:ln w="2222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rot="5400000">
              <a:off x="9834728" y="3947188"/>
              <a:ext cx="1433448" cy="297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111481"/>
                  </a:solidFill>
                  <a:latin typeface="Century Gothic" panose="020B0502020202020204" pitchFamily="34" charset="0"/>
                </a:rPr>
                <a:t>Library</a:t>
              </a:r>
              <a:endParaRPr lang="en-US" sz="1400" b="1" dirty="0">
                <a:solidFill>
                  <a:srgbClr val="111481"/>
                </a:solidFill>
                <a:latin typeface="Century Gothic" panose="020B0502020202020204" pitchFamily="34" charset="0"/>
              </a:endParaRPr>
            </a:p>
          </p:txBody>
        </p:sp>
      </p:grpSp>
      <p:grpSp>
        <p:nvGrpSpPr>
          <p:cNvPr id="38" name="Group 37"/>
          <p:cNvGrpSpPr/>
          <p:nvPr/>
        </p:nvGrpSpPr>
        <p:grpSpPr>
          <a:xfrm>
            <a:off x="1544093" y="2468639"/>
            <a:ext cx="8463369" cy="2173997"/>
            <a:chOff x="1544093" y="2468639"/>
            <a:chExt cx="8463369" cy="2173997"/>
          </a:xfrm>
        </p:grpSpPr>
        <p:grpSp>
          <p:nvGrpSpPr>
            <p:cNvPr id="19" name="Group 18"/>
            <p:cNvGrpSpPr/>
            <p:nvPr/>
          </p:nvGrpSpPr>
          <p:grpSpPr>
            <a:xfrm>
              <a:off x="4378142" y="2468639"/>
              <a:ext cx="5112859" cy="2113576"/>
              <a:chOff x="4424137" y="2522045"/>
              <a:chExt cx="5112859" cy="2113576"/>
            </a:xfrm>
          </p:grpSpPr>
          <p:sp>
            <p:nvSpPr>
              <p:cNvPr id="50" name="Arc 49"/>
              <p:cNvSpPr/>
              <p:nvPr/>
            </p:nvSpPr>
            <p:spPr>
              <a:xfrm>
                <a:off x="6528727" y="3274564"/>
                <a:ext cx="2815937" cy="1331397"/>
              </a:xfrm>
              <a:prstGeom prst="arc">
                <a:avLst>
                  <a:gd name="adj1" fmla="val 10468397"/>
                  <a:gd name="adj2" fmla="val 38313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Arc 48"/>
              <p:cNvSpPr/>
              <p:nvPr/>
            </p:nvSpPr>
            <p:spPr>
              <a:xfrm>
                <a:off x="4683218" y="3284670"/>
                <a:ext cx="2815937" cy="1331397"/>
              </a:xfrm>
              <a:prstGeom prst="arc">
                <a:avLst>
                  <a:gd name="adj1" fmla="val 10468397"/>
                  <a:gd name="adj2" fmla="val 38313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6528727" y="2842621"/>
                <a:ext cx="1400553" cy="307777"/>
              </a:xfrm>
              <a:prstGeom prst="rect">
                <a:avLst/>
              </a:prstGeom>
              <a:noFill/>
            </p:spPr>
            <p:txBody>
              <a:bodyPr wrap="square" rtlCol="0">
                <a:spAutoFit/>
              </a:bodyPr>
              <a:lstStyle/>
              <a:p>
                <a:r>
                  <a:rPr lang="en-US" altLang="zh-HK" sz="1400" dirty="0" smtClean="0">
                    <a:solidFill>
                      <a:schemeClr val="tx1">
                        <a:lumMod val="65000"/>
                        <a:lumOff val="35000"/>
                      </a:schemeClr>
                    </a:solidFill>
                    <a:latin typeface="Century Gothic" panose="020B0502020202020204" pitchFamily="34" charset="0"/>
                  </a:rPr>
                  <a:t>Linkage</a:t>
                </a:r>
                <a:endParaRPr lang="en-US" altLang="zh-HK" sz="1400" dirty="0">
                  <a:solidFill>
                    <a:schemeClr val="tx1">
                      <a:lumMod val="65000"/>
                      <a:lumOff val="35000"/>
                    </a:schemeClr>
                  </a:solidFill>
                  <a:latin typeface="KaiTi" panose="02010609060101010101" pitchFamily="49" charset="-122"/>
                  <a:ea typeface="KaiTi" panose="02010609060101010101" pitchFamily="49" charset="-122"/>
                </a:endParaRPr>
              </a:p>
            </p:txBody>
          </p:sp>
          <p:sp>
            <p:nvSpPr>
              <p:cNvPr id="39" name="Arc 38"/>
              <p:cNvSpPr/>
              <p:nvPr/>
            </p:nvSpPr>
            <p:spPr>
              <a:xfrm>
                <a:off x="4424137" y="3304224"/>
                <a:ext cx="1547935" cy="1331397"/>
              </a:xfrm>
              <a:prstGeom prst="arc">
                <a:avLst>
                  <a:gd name="adj1" fmla="val 10468397"/>
                  <a:gd name="adj2" fmla="val 38313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Arc 45"/>
              <p:cNvSpPr/>
              <p:nvPr/>
            </p:nvSpPr>
            <p:spPr>
              <a:xfrm>
                <a:off x="6232804" y="3304224"/>
                <a:ext cx="1547935" cy="1331397"/>
              </a:xfrm>
              <a:prstGeom prst="arc">
                <a:avLst>
                  <a:gd name="adj1" fmla="val 10468397"/>
                  <a:gd name="adj2" fmla="val 38313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Arc 46"/>
              <p:cNvSpPr/>
              <p:nvPr/>
            </p:nvSpPr>
            <p:spPr>
              <a:xfrm>
                <a:off x="7989061" y="3295996"/>
                <a:ext cx="1547935" cy="1331397"/>
              </a:xfrm>
              <a:prstGeom prst="arc">
                <a:avLst>
                  <a:gd name="adj1" fmla="val 10468397"/>
                  <a:gd name="adj2" fmla="val 38313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Arc 50"/>
              <p:cNvSpPr/>
              <p:nvPr/>
            </p:nvSpPr>
            <p:spPr>
              <a:xfrm>
                <a:off x="5581732" y="2522045"/>
                <a:ext cx="2815937" cy="1331397"/>
              </a:xfrm>
              <a:prstGeom prst="arc">
                <a:avLst>
                  <a:gd name="adj1" fmla="val 10468397"/>
                  <a:gd name="adj2" fmla="val 38313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48" name="Straight Connector 47"/>
            <p:cNvCxnSpPr/>
            <p:nvPr/>
          </p:nvCxnSpPr>
          <p:spPr>
            <a:xfrm flipV="1">
              <a:off x="3561907" y="2819495"/>
              <a:ext cx="22634" cy="1807499"/>
            </a:xfrm>
            <a:prstGeom prst="line">
              <a:avLst/>
            </a:prstGeom>
            <a:ln w="19050">
              <a:solidFill>
                <a:schemeClr val="accent2">
                  <a:lumMod val="75000"/>
                </a:schemeClr>
              </a:solidFill>
              <a:headEnd type="diamond"/>
              <a:tailEnd type="diamond"/>
            </a:ln>
          </p:spPr>
          <p:style>
            <a:lnRef idx="1">
              <a:schemeClr val="accent4"/>
            </a:lnRef>
            <a:fillRef idx="0">
              <a:schemeClr val="accent4"/>
            </a:fillRef>
            <a:effectRef idx="0">
              <a:schemeClr val="accent4"/>
            </a:effectRef>
            <a:fontRef idx="minor">
              <a:schemeClr val="tx1"/>
            </a:fontRef>
          </p:style>
        </p:cxnSp>
        <p:cxnSp>
          <p:nvCxnSpPr>
            <p:cNvPr id="53" name="Straight Connector 52"/>
            <p:cNvCxnSpPr/>
            <p:nvPr/>
          </p:nvCxnSpPr>
          <p:spPr>
            <a:xfrm flipH="1" flipV="1">
              <a:off x="9990208" y="2876883"/>
              <a:ext cx="17254" cy="1765753"/>
            </a:xfrm>
            <a:prstGeom prst="line">
              <a:avLst/>
            </a:prstGeom>
            <a:ln w="19050">
              <a:solidFill>
                <a:schemeClr val="accent2">
                  <a:lumMod val="75000"/>
                </a:schemeClr>
              </a:solidFill>
              <a:headEnd type="diamond"/>
              <a:tailEnd type="diamond"/>
            </a:ln>
          </p:spPr>
          <p:style>
            <a:lnRef idx="1">
              <a:schemeClr val="accent4"/>
            </a:lnRef>
            <a:fillRef idx="0">
              <a:schemeClr val="accent4"/>
            </a:fillRef>
            <a:effectRef idx="0">
              <a:schemeClr val="accent4"/>
            </a:effectRef>
            <a:fontRef idx="minor">
              <a:schemeClr val="tx1"/>
            </a:fontRef>
          </p:style>
        </p:cxnSp>
        <p:sp>
          <p:nvSpPr>
            <p:cNvPr id="54" name="TextBox 53"/>
            <p:cNvSpPr txBox="1"/>
            <p:nvPr/>
          </p:nvSpPr>
          <p:spPr>
            <a:xfrm>
              <a:off x="1544093" y="3264855"/>
              <a:ext cx="1736230" cy="307777"/>
            </a:xfrm>
            <a:prstGeom prst="rect">
              <a:avLst/>
            </a:prstGeom>
            <a:noFill/>
          </p:spPr>
          <p:txBody>
            <a:bodyPr wrap="square" rtlCol="0">
              <a:spAutoFit/>
            </a:bodyPr>
            <a:lstStyle/>
            <a:p>
              <a:r>
                <a:rPr lang="en-US" altLang="zh-HK" sz="1400" b="1" dirty="0" smtClean="0">
                  <a:latin typeface="Century Gothic" panose="020B0502020202020204" pitchFamily="34" charset="0"/>
                </a:rPr>
                <a:t>Link Entities</a:t>
              </a:r>
            </a:p>
          </p:txBody>
        </p:sp>
      </p:grpSp>
      <p:grpSp>
        <p:nvGrpSpPr>
          <p:cNvPr id="36" name="Group 35"/>
          <p:cNvGrpSpPr/>
          <p:nvPr/>
        </p:nvGrpSpPr>
        <p:grpSpPr>
          <a:xfrm>
            <a:off x="807165" y="4004309"/>
            <a:ext cx="9073686" cy="1085471"/>
            <a:chOff x="807165" y="4004309"/>
            <a:chExt cx="9073686" cy="1085471"/>
          </a:xfrm>
        </p:grpSpPr>
        <p:sp>
          <p:nvSpPr>
            <p:cNvPr id="18" name="TextBox 17"/>
            <p:cNvSpPr txBox="1"/>
            <p:nvPr/>
          </p:nvSpPr>
          <p:spPr>
            <a:xfrm>
              <a:off x="807165" y="4147873"/>
              <a:ext cx="3203365" cy="307777"/>
            </a:xfrm>
            <a:prstGeom prst="rect">
              <a:avLst/>
            </a:prstGeom>
            <a:noFill/>
          </p:spPr>
          <p:txBody>
            <a:bodyPr wrap="square" rtlCol="0">
              <a:spAutoFit/>
            </a:bodyPr>
            <a:lstStyle/>
            <a:p>
              <a:r>
                <a:rPr lang="en-US" altLang="zh-HK" sz="1400" b="1" dirty="0" smtClean="0">
                  <a:latin typeface="Century Gothic" panose="020B0502020202020204" pitchFamily="34" charset="0"/>
                </a:rPr>
                <a:t>Result + 2nd Level  Entities</a:t>
              </a:r>
            </a:p>
          </p:txBody>
        </p:sp>
        <p:grpSp>
          <p:nvGrpSpPr>
            <p:cNvPr id="29" name="Group 28"/>
            <p:cNvGrpSpPr/>
            <p:nvPr/>
          </p:nvGrpSpPr>
          <p:grpSpPr>
            <a:xfrm>
              <a:off x="3693897" y="4004309"/>
              <a:ext cx="6186954" cy="1085471"/>
              <a:chOff x="3693897" y="4004309"/>
              <a:chExt cx="6186954" cy="1085471"/>
            </a:xfrm>
          </p:grpSpPr>
          <p:grpSp>
            <p:nvGrpSpPr>
              <p:cNvPr id="28" name="Group 27"/>
              <p:cNvGrpSpPr/>
              <p:nvPr/>
            </p:nvGrpSpPr>
            <p:grpSpPr>
              <a:xfrm>
                <a:off x="3693897" y="4004309"/>
                <a:ext cx="6186954" cy="914654"/>
                <a:chOff x="3347571" y="3094004"/>
                <a:chExt cx="6186954" cy="914654"/>
              </a:xfrm>
            </p:grpSpPr>
            <p:grpSp>
              <p:nvGrpSpPr>
                <p:cNvPr id="55" name="Group 54"/>
                <p:cNvGrpSpPr/>
                <p:nvPr/>
              </p:nvGrpSpPr>
              <p:grpSpPr>
                <a:xfrm>
                  <a:off x="3347571" y="3094004"/>
                  <a:ext cx="6186954" cy="497620"/>
                  <a:chOff x="2888115" y="3514518"/>
                  <a:chExt cx="6186954" cy="497620"/>
                </a:xfrm>
                <a:solidFill>
                  <a:schemeClr val="accent4">
                    <a:lumMod val="20000"/>
                    <a:lumOff val="80000"/>
                  </a:schemeClr>
                </a:solidFill>
              </p:grpSpPr>
              <p:sp>
                <p:nvSpPr>
                  <p:cNvPr id="17" name="Rectangle 16"/>
                  <p:cNvSpPr/>
                  <p:nvPr/>
                </p:nvSpPr>
                <p:spPr>
                  <a:xfrm>
                    <a:off x="2888115" y="3514518"/>
                    <a:ext cx="6186954" cy="497620"/>
                  </a:xfrm>
                  <a:prstGeom prst="rect">
                    <a:avLst/>
                  </a:prstGeom>
                  <a:grp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20" name="TextBox 19"/>
                  <p:cNvSpPr txBox="1"/>
                  <p:nvPr/>
                </p:nvSpPr>
                <p:spPr>
                  <a:xfrm>
                    <a:off x="4255878" y="3532998"/>
                    <a:ext cx="2073841" cy="469359"/>
                  </a:xfrm>
                  <a:prstGeom prst="rect">
                    <a:avLst/>
                  </a:prstGeom>
                  <a:grpFill/>
                </p:spPr>
                <p:txBody>
                  <a:bodyPr wrap="square" rtlCol="0">
                    <a:spAutoFit/>
                  </a:bodyPr>
                  <a:lstStyle/>
                  <a:p>
                    <a:pPr algn="ctr"/>
                    <a:r>
                      <a:rPr lang="en-US" altLang="zh-HK" sz="1400" b="1" dirty="0" smtClean="0">
                        <a:solidFill>
                          <a:schemeClr val="tx1">
                            <a:lumMod val="65000"/>
                            <a:lumOff val="35000"/>
                          </a:schemeClr>
                        </a:solidFill>
                        <a:latin typeface="Century Gothic" panose="020B0502020202020204" pitchFamily="34" charset="0"/>
                      </a:rPr>
                      <a:t>Projects &amp; Grants</a:t>
                    </a:r>
                  </a:p>
                  <a:p>
                    <a:pPr algn="ctr"/>
                    <a:r>
                      <a:rPr lang="en-US" altLang="zh-HK" sz="1050" dirty="0" smtClean="0">
                        <a:solidFill>
                          <a:schemeClr val="tx1">
                            <a:lumMod val="65000"/>
                            <a:lumOff val="35000"/>
                          </a:schemeClr>
                        </a:solidFill>
                        <a:latin typeface="Century Gothic" panose="020B0502020202020204" pitchFamily="34" charset="0"/>
                        <a:ea typeface="KaiTi" panose="02010609060101010101" pitchFamily="49" charset="-122"/>
                      </a:rPr>
                      <a:t>(Research Office)</a:t>
                    </a:r>
                    <a:endParaRPr lang="en-US" altLang="zh-HK" sz="1050" dirty="0">
                      <a:solidFill>
                        <a:schemeClr val="tx1">
                          <a:lumMod val="65000"/>
                          <a:lumOff val="35000"/>
                        </a:schemeClr>
                      </a:solidFill>
                      <a:latin typeface="KaiTi" panose="02010609060101010101" pitchFamily="49" charset="-122"/>
                      <a:ea typeface="KaiTi" panose="02010609060101010101" pitchFamily="49" charset="-122"/>
                    </a:endParaRPr>
                  </a:p>
                </p:txBody>
              </p:sp>
              <p:sp>
                <p:nvSpPr>
                  <p:cNvPr id="21" name="TextBox 20"/>
                  <p:cNvSpPr txBox="1"/>
                  <p:nvPr/>
                </p:nvSpPr>
                <p:spPr>
                  <a:xfrm>
                    <a:off x="6246752" y="3528867"/>
                    <a:ext cx="1515252" cy="469359"/>
                  </a:xfrm>
                  <a:prstGeom prst="rect">
                    <a:avLst/>
                  </a:prstGeom>
                  <a:grpFill/>
                </p:spPr>
                <p:txBody>
                  <a:bodyPr wrap="square" rtlCol="0">
                    <a:spAutoFit/>
                  </a:bodyPr>
                  <a:lstStyle/>
                  <a:p>
                    <a:pPr algn="ctr"/>
                    <a:r>
                      <a:rPr lang="en-US" altLang="zh-HK" sz="1400" b="1" dirty="0" smtClean="0">
                        <a:solidFill>
                          <a:schemeClr val="tx1">
                            <a:lumMod val="65000"/>
                            <a:lumOff val="35000"/>
                          </a:schemeClr>
                        </a:solidFill>
                        <a:latin typeface="Century Gothic" panose="020B0502020202020204" pitchFamily="34" charset="0"/>
                      </a:rPr>
                      <a:t>Press &amp; Media</a:t>
                    </a:r>
                  </a:p>
                  <a:p>
                    <a:pPr algn="ctr"/>
                    <a:r>
                      <a:rPr lang="en-US" altLang="zh-HK" sz="1050" dirty="0" smtClean="0">
                        <a:solidFill>
                          <a:schemeClr val="tx1">
                            <a:lumMod val="65000"/>
                            <a:lumOff val="35000"/>
                          </a:schemeClr>
                        </a:solidFill>
                        <a:latin typeface="Century Gothic" panose="020B0502020202020204" pitchFamily="34" charset="0"/>
                        <a:ea typeface="KaiTi" panose="02010609060101010101" pitchFamily="49" charset="-122"/>
                      </a:rPr>
                      <a:t>(Public Affairs)</a:t>
                    </a:r>
                    <a:endParaRPr lang="en-US" altLang="zh-HK" sz="1050" dirty="0">
                      <a:solidFill>
                        <a:schemeClr val="tx1">
                          <a:lumMod val="65000"/>
                          <a:lumOff val="35000"/>
                        </a:schemeClr>
                      </a:solidFill>
                      <a:latin typeface="KaiTi" panose="02010609060101010101" pitchFamily="49" charset="-122"/>
                      <a:ea typeface="KaiTi" panose="02010609060101010101" pitchFamily="49" charset="-122"/>
                    </a:endParaRPr>
                  </a:p>
                </p:txBody>
              </p:sp>
              <p:sp>
                <p:nvSpPr>
                  <p:cNvPr id="22" name="TextBox 21"/>
                  <p:cNvSpPr txBox="1"/>
                  <p:nvPr/>
                </p:nvSpPr>
                <p:spPr>
                  <a:xfrm>
                    <a:off x="2936249" y="3529487"/>
                    <a:ext cx="1402594" cy="469359"/>
                  </a:xfrm>
                  <a:prstGeom prst="rect">
                    <a:avLst/>
                  </a:prstGeom>
                  <a:grpFill/>
                </p:spPr>
                <p:txBody>
                  <a:bodyPr wrap="square" rtlCol="0">
                    <a:spAutoFit/>
                  </a:bodyPr>
                  <a:lstStyle/>
                  <a:p>
                    <a:pPr algn="ctr"/>
                    <a:r>
                      <a:rPr lang="en-US" altLang="zh-HK" sz="1400" b="1" dirty="0" smtClean="0">
                        <a:solidFill>
                          <a:schemeClr val="tx1">
                            <a:lumMod val="65000"/>
                            <a:lumOff val="35000"/>
                          </a:schemeClr>
                        </a:solidFill>
                        <a:latin typeface="Century Gothic" panose="020B0502020202020204" pitchFamily="34" charset="0"/>
                      </a:rPr>
                      <a:t>Publications</a:t>
                    </a:r>
                  </a:p>
                  <a:p>
                    <a:pPr algn="ctr"/>
                    <a:r>
                      <a:rPr lang="en-US" altLang="zh-HK" sz="1050" dirty="0" smtClean="0">
                        <a:solidFill>
                          <a:schemeClr val="tx1">
                            <a:lumMod val="65000"/>
                            <a:lumOff val="35000"/>
                          </a:schemeClr>
                        </a:solidFill>
                        <a:latin typeface="Century Gothic" panose="020B0502020202020204" pitchFamily="34" charset="0"/>
                        <a:ea typeface="KaiTi" panose="02010609060101010101" pitchFamily="49" charset="-122"/>
                      </a:rPr>
                      <a:t>(LIB)</a:t>
                    </a:r>
                    <a:endParaRPr lang="en-US" altLang="zh-HK" sz="1050" dirty="0">
                      <a:solidFill>
                        <a:schemeClr val="tx1">
                          <a:lumMod val="65000"/>
                          <a:lumOff val="35000"/>
                        </a:schemeClr>
                      </a:solidFill>
                      <a:latin typeface="KaiTi" panose="02010609060101010101" pitchFamily="49" charset="-122"/>
                      <a:ea typeface="KaiTi" panose="02010609060101010101" pitchFamily="49" charset="-122"/>
                    </a:endParaRPr>
                  </a:p>
                </p:txBody>
              </p:sp>
              <p:cxnSp>
                <p:nvCxnSpPr>
                  <p:cNvPr id="23" name="Straight Connector 22"/>
                  <p:cNvCxnSpPr/>
                  <p:nvPr/>
                </p:nvCxnSpPr>
                <p:spPr>
                  <a:xfrm>
                    <a:off x="4338843" y="3520427"/>
                    <a:ext cx="0" cy="400339"/>
                  </a:xfrm>
                  <a:prstGeom prst="line">
                    <a:avLst/>
                  </a:prstGeom>
                  <a:grpFill/>
                  <a:ln>
                    <a:prstDash val="sysDash"/>
                  </a:ln>
                </p:spPr>
                <p:style>
                  <a:lnRef idx="1">
                    <a:schemeClr val="accent3"/>
                  </a:lnRef>
                  <a:fillRef idx="0">
                    <a:schemeClr val="accent3"/>
                  </a:fillRef>
                  <a:effectRef idx="0">
                    <a:schemeClr val="accent3"/>
                  </a:effectRef>
                  <a:fontRef idx="minor">
                    <a:schemeClr val="tx1"/>
                  </a:fontRef>
                </p:style>
              </p:cxnSp>
              <p:sp>
                <p:nvSpPr>
                  <p:cNvPr id="24" name="TextBox 23"/>
                  <p:cNvSpPr txBox="1"/>
                  <p:nvPr/>
                </p:nvSpPr>
                <p:spPr>
                  <a:xfrm>
                    <a:off x="7924482" y="3528094"/>
                    <a:ext cx="1006822" cy="307777"/>
                  </a:xfrm>
                  <a:prstGeom prst="rect">
                    <a:avLst/>
                  </a:prstGeom>
                  <a:grpFill/>
                </p:spPr>
                <p:txBody>
                  <a:bodyPr wrap="square" rtlCol="0">
                    <a:spAutoFit/>
                  </a:bodyPr>
                  <a:lstStyle/>
                  <a:p>
                    <a:r>
                      <a:rPr lang="en-US" altLang="zh-HK" sz="1400" b="1" dirty="0" smtClean="0">
                        <a:solidFill>
                          <a:schemeClr val="tx1">
                            <a:lumMod val="65000"/>
                            <a:lumOff val="35000"/>
                          </a:schemeClr>
                        </a:solidFill>
                        <a:latin typeface="Century Gothic" panose="020B0502020202020204" pitchFamily="34" charset="0"/>
                      </a:rPr>
                      <a:t>Activities</a:t>
                    </a:r>
                    <a:endParaRPr lang="en-US" altLang="zh-HK" sz="1400" b="1" dirty="0">
                      <a:solidFill>
                        <a:schemeClr val="tx1">
                          <a:lumMod val="65000"/>
                          <a:lumOff val="35000"/>
                        </a:schemeClr>
                      </a:solidFill>
                      <a:latin typeface="KaiTi" panose="02010609060101010101" pitchFamily="49" charset="-122"/>
                      <a:ea typeface="KaiTi" panose="02010609060101010101" pitchFamily="49" charset="-122"/>
                    </a:endParaRPr>
                  </a:p>
                </p:txBody>
              </p:sp>
              <p:cxnSp>
                <p:nvCxnSpPr>
                  <p:cNvPr id="26" name="Straight Connector 25"/>
                  <p:cNvCxnSpPr/>
                  <p:nvPr/>
                </p:nvCxnSpPr>
                <p:spPr>
                  <a:xfrm>
                    <a:off x="6204037" y="3520427"/>
                    <a:ext cx="0" cy="400339"/>
                  </a:xfrm>
                  <a:prstGeom prst="line">
                    <a:avLst/>
                  </a:prstGeom>
                  <a:grpFill/>
                  <a:ln>
                    <a:prstDash val="sysDash"/>
                  </a:ln>
                </p:spPr>
                <p:style>
                  <a:lnRef idx="1">
                    <a:schemeClr val="accent3"/>
                  </a:lnRef>
                  <a:fillRef idx="0">
                    <a:schemeClr val="accent3"/>
                  </a:fillRef>
                  <a:effectRef idx="0">
                    <a:schemeClr val="accent3"/>
                  </a:effectRef>
                  <a:fontRef idx="minor">
                    <a:schemeClr val="tx1"/>
                  </a:fontRef>
                </p:style>
              </p:cxnSp>
              <p:cxnSp>
                <p:nvCxnSpPr>
                  <p:cNvPr id="27" name="Straight Connector 26"/>
                  <p:cNvCxnSpPr/>
                  <p:nvPr/>
                </p:nvCxnSpPr>
                <p:spPr>
                  <a:xfrm>
                    <a:off x="7800825" y="3520427"/>
                    <a:ext cx="0" cy="400339"/>
                  </a:xfrm>
                  <a:prstGeom prst="line">
                    <a:avLst/>
                  </a:prstGeom>
                  <a:grpFill/>
                  <a:ln>
                    <a:prstDash val="sysDash"/>
                  </a:ln>
                </p:spPr>
                <p:style>
                  <a:lnRef idx="1">
                    <a:schemeClr val="accent3"/>
                  </a:lnRef>
                  <a:fillRef idx="0">
                    <a:schemeClr val="accent3"/>
                  </a:fillRef>
                  <a:effectRef idx="0">
                    <a:schemeClr val="accent3"/>
                  </a:effectRef>
                  <a:fontRef idx="minor">
                    <a:schemeClr val="tx1"/>
                  </a:fontRef>
                </p:style>
              </p:cxnSp>
            </p:grpSp>
            <p:cxnSp>
              <p:nvCxnSpPr>
                <p:cNvPr id="35" name="Straight Connector 34"/>
                <p:cNvCxnSpPr/>
                <p:nvPr/>
              </p:nvCxnSpPr>
              <p:spPr>
                <a:xfrm flipV="1">
                  <a:off x="3347571" y="3685687"/>
                  <a:ext cx="6186954" cy="8569"/>
                </a:xfrm>
                <a:prstGeom prst="line">
                  <a:avLst/>
                </a:prstGeom>
                <a:ln w="19050">
                  <a:solidFill>
                    <a:schemeClr val="accent2">
                      <a:lumMod val="75000"/>
                    </a:schemeClr>
                  </a:solidFill>
                  <a:headEnd type="diamond"/>
                  <a:tailEnd type="diamond"/>
                </a:ln>
              </p:spPr>
              <p:style>
                <a:lnRef idx="1">
                  <a:schemeClr val="accent4"/>
                </a:lnRef>
                <a:fillRef idx="0">
                  <a:schemeClr val="accent4"/>
                </a:fillRef>
                <a:effectRef idx="0">
                  <a:schemeClr val="accent4"/>
                </a:effectRef>
                <a:fontRef idx="minor">
                  <a:schemeClr val="tx1"/>
                </a:fontRef>
              </p:style>
            </p:cxnSp>
            <p:sp>
              <p:nvSpPr>
                <p:cNvPr id="37" name="Rectangle 36"/>
                <p:cNvSpPr/>
                <p:nvPr/>
              </p:nvSpPr>
              <p:spPr>
                <a:xfrm>
                  <a:off x="4573938" y="3711326"/>
                  <a:ext cx="3810000" cy="297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111481"/>
                      </a:solidFill>
                      <a:latin typeface="Century Gothic" panose="020B0502020202020204" pitchFamily="34" charset="0"/>
                    </a:rPr>
                    <a:t>Stakeholders + Researchers</a:t>
                  </a:r>
                  <a:endParaRPr lang="en-US" sz="1400" b="1" dirty="0">
                    <a:solidFill>
                      <a:srgbClr val="111481"/>
                    </a:solidFill>
                    <a:latin typeface="Century Gothic" panose="020B0502020202020204" pitchFamily="34" charset="0"/>
                  </a:endParaRPr>
                </a:p>
              </p:txBody>
            </p:sp>
          </p:grpSp>
          <p:cxnSp>
            <p:nvCxnSpPr>
              <p:cNvPr id="41" name="Straight Connector 40"/>
              <p:cNvCxnSpPr/>
              <p:nvPr/>
            </p:nvCxnSpPr>
            <p:spPr>
              <a:xfrm>
                <a:off x="4517354" y="4689441"/>
                <a:ext cx="0" cy="400339"/>
              </a:xfrm>
              <a:prstGeom prst="line">
                <a:avLst/>
              </a:prstGeom>
              <a:ln w="12700">
                <a:solidFill>
                  <a:srgbClr val="4472C4"/>
                </a:solidFill>
                <a:prstDash val="sysDash"/>
                <a:headEnd type="arrow" w="med" len="med"/>
                <a:tailEnd type="arrow" w="med" len="med"/>
              </a:ln>
            </p:spPr>
            <p:style>
              <a:lnRef idx="1">
                <a:schemeClr val="accent3"/>
              </a:lnRef>
              <a:fillRef idx="0">
                <a:schemeClr val="accent3"/>
              </a:fillRef>
              <a:effectRef idx="0">
                <a:schemeClr val="accent3"/>
              </a:effectRef>
              <a:fontRef idx="minor">
                <a:schemeClr val="tx1"/>
              </a:fontRef>
            </p:style>
          </p:cxnSp>
          <p:cxnSp>
            <p:nvCxnSpPr>
              <p:cNvPr id="43" name="Straight Connector 42"/>
              <p:cNvCxnSpPr/>
              <p:nvPr/>
            </p:nvCxnSpPr>
            <p:spPr>
              <a:xfrm>
                <a:off x="5441279" y="4689441"/>
                <a:ext cx="0" cy="400339"/>
              </a:xfrm>
              <a:prstGeom prst="line">
                <a:avLst/>
              </a:prstGeom>
              <a:ln w="12700">
                <a:solidFill>
                  <a:srgbClr val="4472C4"/>
                </a:solidFill>
                <a:prstDash val="sysDash"/>
                <a:headEnd type="arrow" w="med" len="med"/>
                <a:tailEnd type="arrow" w="med" len="med"/>
              </a:ln>
            </p:spPr>
            <p:style>
              <a:lnRef idx="1">
                <a:schemeClr val="accent3"/>
              </a:lnRef>
              <a:fillRef idx="0">
                <a:schemeClr val="accent3"/>
              </a:fillRef>
              <a:effectRef idx="0">
                <a:schemeClr val="accent3"/>
              </a:effectRef>
              <a:fontRef idx="minor">
                <a:schemeClr val="tx1"/>
              </a:fontRef>
            </p:style>
          </p:cxnSp>
          <p:cxnSp>
            <p:nvCxnSpPr>
              <p:cNvPr id="44" name="Straight Connector 43"/>
              <p:cNvCxnSpPr/>
              <p:nvPr/>
            </p:nvCxnSpPr>
            <p:spPr>
              <a:xfrm>
                <a:off x="8127329" y="4689441"/>
                <a:ext cx="0" cy="400339"/>
              </a:xfrm>
              <a:prstGeom prst="line">
                <a:avLst/>
              </a:prstGeom>
              <a:ln w="12700">
                <a:solidFill>
                  <a:srgbClr val="4472C4"/>
                </a:solidFill>
                <a:prstDash val="sysDash"/>
                <a:headEnd type="arrow" w="med" len="med"/>
                <a:tailEnd type="arrow" w="med" len="med"/>
              </a:ln>
            </p:spPr>
            <p:style>
              <a:lnRef idx="1">
                <a:schemeClr val="accent3"/>
              </a:lnRef>
              <a:fillRef idx="0">
                <a:schemeClr val="accent3"/>
              </a:fillRef>
              <a:effectRef idx="0">
                <a:schemeClr val="accent3"/>
              </a:effectRef>
              <a:fontRef idx="minor">
                <a:schemeClr val="tx1"/>
              </a:fontRef>
            </p:style>
          </p:cxnSp>
          <p:cxnSp>
            <p:nvCxnSpPr>
              <p:cNvPr id="45" name="Straight Connector 44"/>
              <p:cNvCxnSpPr/>
              <p:nvPr/>
            </p:nvCxnSpPr>
            <p:spPr>
              <a:xfrm>
                <a:off x="9114192" y="4689441"/>
                <a:ext cx="0" cy="400339"/>
              </a:xfrm>
              <a:prstGeom prst="line">
                <a:avLst/>
              </a:prstGeom>
              <a:ln w="12700">
                <a:solidFill>
                  <a:srgbClr val="4472C4"/>
                </a:solidFill>
                <a:prstDash val="sysDash"/>
                <a:headEnd type="arrow" w="med" len="med"/>
                <a:tailEnd type="arrow" w="med" len="med"/>
              </a:ln>
            </p:spPr>
            <p:style>
              <a:lnRef idx="1">
                <a:schemeClr val="accent3"/>
              </a:lnRef>
              <a:fillRef idx="0">
                <a:schemeClr val="accent3"/>
              </a:fillRef>
              <a:effectRef idx="0">
                <a:schemeClr val="accent3"/>
              </a:effectRef>
              <a:fontRef idx="minor">
                <a:schemeClr val="tx1"/>
              </a:fontRef>
            </p:style>
          </p:cxnSp>
        </p:grpSp>
      </p:grpSp>
      <p:grpSp>
        <p:nvGrpSpPr>
          <p:cNvPr id="3" name="Group 2"/>
          <p:cNvGrpSpPr/>
          <p:nvPr/>
        </p:nvGrpSpPr>
        <p:grpSpPr>
          <a:xfrm>
            <a:off x="2767919" y="325552"/>
            <a:ext cx="8569230" cy="827176"/>
            <a:chOff x="3168545" y="439907"/>
            <a:chExt cx="8569230" cy="827176"/>
          </a:xfrm>
        </p:grpSpPr>
        <p:sp>
          <p:nvSpPr>
            <p:cNvPr id="8" name="TextBox 7"/>
            <p:cNvSpPr txBox="1"/>
            <p:nvPr/>
          </p:nvSpPr>
          <p:spPr>
            <a:xfrm>
              <a:off x="3168545" y="439907"/>
              <a:ext cx="8569230" cy="584775"/>
            </a:xfrm>
            <a:prstGeom prst="rect">
              <a:avLst/>
            </a:prstGeom>
            <a:noFill/>
          </p:spPr>
          <p:txBody>
            <a:bodyPr wrap="square" rtlCol="0">
              <a:spAutoFit/>
            </a:bodyPr>
            <a:lstStyle/>
            <a:p>
              <a:r>
                <a:rPr lang="en-US" altLang="zh-HK" sz="3200" dirty="0" smtClean="0">
                  <a:solidFill>
                    <a:schemeClr val="tx1">
                      <a:lumMod val="65000"/>
                      <a:lumOff val="35000"/>
                    </a:schemeClr>
                  </a:solidFill>
                  <a:latin typeface="Century Gothic" panose="020B0502020202020204" pitchFamily="34" charset="0"/>
                </a:rPr>
                <a:t>C</a:t>
              </a:r>
              <a:r>
                <a:rPr lang="en-US" altLang="zh-HK" dirty="0" smtClean="0">
                  <a:solidFill>
                    <a:schemeClr val="tx1">
                      <a:lumMod val="65000"/>
                      <a:lumOff val="35000"/>
                    </a:schemeClr>
                  </a:solidFill>
                  <a:latin typeface="Century Gothic" panose="020B0502020202020204" pitchFamily="34" charset="0"/>
                </a:rPr>
                <a:t>ommon</a:t>
              </a:r>
              <a:r>
                <a:rPr lang="en-US" altLang="zh-HK" sz="3200" dirty="0" smtClean="0">
                  <a:solidFill>
                    <a:schemeClr val="tx1">
                      <a:lumMod val="65000"/>
                      <a:lumOff val="35000"/>
                    </a:schemeClr>
                  </a:solidFill>
                  <a:latin typeface="Century Gothic" panose="020B0502020202020204" pitchFamily="34" charset="0"/>
                </a:rPr>
                <a:t> E</a:t>
              </a:r>
              <a:r>
                <a:rPr lang="en-US" altLang="zh-HK" dirty="0" smtClean="0">
                  <a:solidFill>
                    <a:schemeClr val="tx1">
                      <a:lumMod val="65000"/>
                      <a:lumOff val="35000"/>
                    </a:schemeClr>
                  </a:solidFill>
                  <a:latin typeface="Century Gothic" panose="020B0502020202020204" pitchFamily="34" charset="0"/>
                </a:rPr>
                <a:t>uropean</a:t>
              </a:r>
              <a:r>
                <a:rPr lang="en-US" altLang="zh-HK" sz="3200" dirty="0" smtClean="0">
                  <a:solidFill>
                    <a:schemeClr val="tx1">
                      <a:lumMod val="65000"/>
                      <a:lumOff val="35000"/>
                    </a:schemeClr>
                  </a:solidFill>
                  <a:latin typeface="Century Gothic" panose="020B0502020202020204" pitchFamily="34" charset="0"/>
                </a:rPr>
                <a:t> R</a:t>
              </a:r>
              <a:r>
                <a:rPr lang="en-US" altLang="zh-HK" dirty="0" smtClean="0">
                  <a:solidFill>
                    <a:schemeClr val="tx1">
                      <a:lumMod val="65000"/>
                      <a:lumOff val="35000"/>
                    </a:schemeClr>
                  </a:solidFill>
                  <a:latin typeface="Century Gothic" panose="020B0502020202020204" pitchFamily="34" charset="0"/>
                </a:rPr>
                <a:t>esearch</a:t>
              </a:r>
              <a:r>
                <a:rPr lang="en-US" altLang="zh-HK" sz="3200" dirty="0" smtClean="0">
                  <a:solidFill>
                    <a:schemeClr val="tx1">
                      <a:lumMod val="65000"/>
                      <a:lumOff val="35000"/>
                    </a:schemeClr>
                  </a:solidFill>
                  <a:latin typeface="Century Gothic" panose="020B0502020202020204" pitchFamily="34" charset="0"/>
                </a:rPr>
                <a:t> I</a:t>
              </a:r>
              <a:r>
                <a:rPr lang="en-US" altLang="zh-HK" dirty="0" smtClean="0">
                  <a:solidFill>
                    <a:schemeClr val="tx1">
                      <a:lumMod val="65000"/>
                      <a:lumOff val="35000"/>
                    </a:schemeClr>
                  </a:solidFill>
                  <a:latin typeface="Century Gothic" panose="020B0502020202020204" pitchFamily="34" charset="0"/>
                </a:rPr>
                <a:t>nformation</a:t>
              </a:r>
              <a:r>
                <a:rPr lang="en-US" altLang="zh-HK" sz="3200" dirty="0" smtClean="0">
                  <a:solidFill>
                    <a:schemeClr val="tx1">
                      <a:lumMod val="65000"/>
                      <a:lumOff val="35000"/>
                    </a:schemeClr>
                  </a:solidFill>
                  <a:latin typeface="Century Gothic" panose="020B0502020202020204" pitchFamily="34" charset="0"/>
                </a:rPr>
                <a:t> F</a:t>
              </a:r>
              <a:r>
                <a:rPr lang="en-US" altLang="zh-HK" dirty="0" smtClean="0">
                  <a:solidFill>
                    <a:schemeClr val="tx1">
                      <a:lumMod val="65000"/>
                      <a:lumOff val="35000"/>
                    </a:schemeClr>
                  </a:solidFill>
                  <a:latin typeface="Century Gothic" panose="020B0502020202020204" pitchFamily="34" charset="0"/>
                </a:rPr>
                <a:t>ormat </a:t>
              </a:r>
              <a:r>
                <a:rPr lang="en-US" altLang="zh-HK" sz="3200" dirty="0" smtClean="0">
                  <a:solidFill>
                    <a:schemeClr val="tx1">
                      <a:lumMod val="65000"/>
                      <a:lumOff val="35000"/>
                    </a:schemeClr>
                  </a:solidFill>
                  <a:latin typeface="Century Gothic" panose="020B0502020202020204" pitchFamily="34" charset="0"/>
                </a:rPr>
                <a:t>(CERIF) </a:t>
              </a:r>
              <a:endParaRPr lang="en-US" altLang="zh-HK" sz="3200" dirty="0">
                <a:solidFill>
                  <a:schemeClr val="tx1">
                    <a:lumMod val="65000"/>
                    <a:lumOff val="35000"/>
                  </a:schemeClr>
                </a:solidFill>
                <a:latin typeface="KaiTi" panose="02010609060101010101" pitchFamily="49" charset="-122"/>
                <a:ea typeface="KaiTi" panose="02010609060101010101" pitchFamily="49" charset="-122"/>
              </a:endParaRPr>
            </a:p>
          </p:txBody>
        </p:sp>
        <p:sp>
          <p:nvSpPr>
            <p:cNvPr id="57" name="TextBox 56"/>
            <p:cNvSpPr txBox="1"/>
            <p:nvPr/>
          </p:nvSpPr>
          <p:spPr>
            <a:xfrm>
              <a:off x="3207705" y="928529"/>
              <a:ext cx="5799528" cy="338554"/>
            </a:xfrm>
            <a:prstGeom prst="rect">
              <a:avLst/>
            </a:prstGeom>
            <a:noFill/>
          </p:spPr>
          <p:txBody>
            <a:bodyPr wrap="square" rtlCol="0">
              <a:spAutoFit/>
            </a:bodyPr>
            <a:lstStyle/>
            <a:p>
              <a:r>
                <a:rPr lang="en-US" altLang="zh-HK" sz="1600" dirty="0" smtClean="0">
                  <a:solidFill>
                    <a:schemeClr val="bg2">
                      <a:lumMod val="50000"/>
                    </a:schemeClr>
                  </a:solidFill>
                  <a:latin typeface="Century Gothic" panose="020B0502020202020204" pitchFamily="34" charset="0"/>
                  <a:ea typeface="KaiTi" panose="02010609060101010101" pitchFamily="49" charset="-122"/>
                  <a:cs typeface="Courier New" panose="02070309020205020404" pitchFamily="49" charset="0"/>
                </a:rPr>
                <a:t>Conceptual data model describing Research domain </a:t>
              </a:r>
            </a:p>
          </p:txBody>
        </p:sp>
      </p:grpSp>
      <p:grpSp>
        <p:nvGrpSpPr>
          <p:cNvPr id="67" name="Group 66"/>
          <p:cNvGrpSpPr/>
          <p:nvPr/>
        </p:nvGrpSpPr>
        <p:grpSpPr>
          <a:xfrm>
            <a:off x="3660955" y="5186444"/>
            <a:ext cx="6193267" cy="1180344"/>
            <a:chOff x="3660955" y="5186444"/>
            <a:chExt cx="6193267" cy="1180344"/>
          </a:xfrm>
        </p:grpSpPr>
        <p:grpSp>
          <p:nvGrpSpPr>
            <p:cNvPr id="7" name="Group 6"/>
            <p:cNvGrpSpPr/>
            <p:nvPr/>
          </p:nvGrpSpPr>
          <p:grpSpPr>
            <a:xfrm>
              <a:off x="3660955" y="5186444"/>
              <a:ext cx="6193267" cy="1180344"/>
              <a:chOff x="3455097" y="5580048"/>
              <a:chExt cx="6193267" cy="1180344"/>
            </a:xfrm>
          </p:grpSpPr>
          <p:sp>
            <p:nvSpPr>
              <p:cNvPr id="2" name="Rectangle 1"/>
              <p:cNvSpPr/>
              <p:nvPr/>
            </p:nvSpPr>
            <p:spPr>
              <a:xfrm>
                <a:off x="3455097" y="5580048"/>
                <a:ext cx="6193267" cy="700198"/>
              </a:xfrm>
              <a:prstGeom prst="rect">
                <a:avLst/>
              </a:prstGeom>
              <a:solidFill>
                <a:schemeClr val="accent5">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3901846" y="5621110"/>
                <a:ext cx="2073841" cy="600164"/>
              </a:xfrm>
              <a:prstGeom prst="rect">
                <a:avLst/>
              </a:prstGeom>
              <a:noFill/>
            </p:spPr>
            <p:txBody>
              <a:bodyPr wrap="square" rtlCol="0">
                <a:spAutoFit/>
              </a:bodyPr>
              <a:lstStyle/>
              <a:p>
                <a:r>
                  <a:rPr lang="en-US" altLang="zh-HK" sz="1400" b="1" dirty="0" smtClean="0">
                    <a:solidFill>
                      <a:schemeClr val="tx1">
                        <a:lumMod val="75000"/>
                        <a:lumOff val="25000"/>
                      </a:schemeClr>
                    </a:solidFill>
                    <a:latin typeface="Century Gothic" panose="020B0502020202020204" pitchFamily="34" charset="0"/>
                  </a:rPr>
                  <a:t>Persons</a:t>
                </a:r>
                <a:r>
                  <a:rPr lang="en-US" altLang="zh-HK" sz="1400" dirty="0" smtClean="0">
                    <a:solidFill>
                      <a:schemeClr val="tx1">
                        <a:lumMod val="75000"/>
                        <a:lumOff val="25000"/>
                      </a:schemeClr>
                    </a:solidFill>
                    <a:latin typeface="Century Gothic" panose="020B0502020202020204" pitchFamily="34" charset="0"/>
                  </a:rPr>
                  <a:t> </a:t>
                </a:r>
              </a:p>
              <a:p>
                <a:r>
                  <a:rPr lang="en-US" altLang="zh-HK" sz="1000" dirty="0" smtClean="0">
                    <a:solidFill>
                      <a:schemeClr val="tx1">
                        <a:lumMod val="75000"/>
                        <a:lumOff val="25000"/>
                      </a:schemeClr>
                    </a:solidFill>
                    <a:latin typeface="Century Gothic" panose="020B0502020202020204" pitchFamily="34" charset="0"/>
                  </a:rPr>
                  <a:t>  </a:t>
                </a:r>
                <a:r>
                  <a:rPr lang="en-US" altLang="zh-HK" sz="900" dirty="0" smtClean="0">
                    <a:solidFill>
                      <a:schemeClr val="tx1">
                        <a:lumMod val="75000"/>
                        <a:lumOff val="25000"/>
                      </a:schemeClr>
                    </a:solidFill>
                    <a:latin typeface="Century Gothic" panose="020B0502020202020204" pitchFamily="34" charset="0"/>
                  </a:rPr>
                  <a:t>LU Researchers</a:t>
                </a:r>
              </a:p>
              <a:p>
                <a:r>
                  <a:rPr lang="en-US" altLang="zh-HK" sz="900" dirty="0" smtClean="0">
                    <a:solidFill>
                      <a:schemeClr val="tx1">
                        <a:lumMod val="75000"/>
                        <a:lumOff val="25000"/>
                      </a:schemeClr>
                    </a:solidFill>
                    <a:latin typeface="Century Gothic" panose="020B0502020202020204" pitchFamily="34" charset="0"/>
                  </a:rPr>
                  <a:t>  External Collaborators </a:t>
                </a:r>
                <a:endParaRPr lang="en-US" altLang="zh-HK" sz="900" dirty="0">
                  <a:solidFill>
                    <a:schemeClr val="tx1">
                      <a:lumMod val="75000"/>
                      <a:lumOff val="25000"/>
                    </a:schemeClr>
                  </a:solidFill>
                  <a:latin typeface="KaiTi" panose="02010609060101010101" pitchFamily="49" charset="-122"/>
                  <a:ea typeface="KaiTi" panose="02010609060101010101" pitchFamily="49" charset="-122"/>
                </a:endParaRPr>
              </a:p>
            </p:txBody>
          </p:sp>
          <p:cxnSp>
            <p:nvCxnSpPr>
              <p:cNvPr id="13" name="Straight Connector 12"/>
              <p:cNvCxnSpPr/>
              <p:nvPr/>
            </p:nvCxnSpPr>
            <p:spPr>
              <a:xfrm>
                <a:off x="5483071" y="5744879"/>
                <a:ext cx="0" cy="400339"/>
              </a:xfrm>
              <a:prstGeom prst="line">
                <a:avLst/>
              </a:prstGeom>
              <a:ln>
                <a:prstDash val="sysDash"/>
              </a:ln>
            </p:spPr>
            <p:style>
              <a:lnRef idx="1">
                <a:schemeClr val="accent3"/>
              </a:lnRef>
              <a:fillRef idx="0">
                <a:schemeClr val="accent3"/>
              </a:fillRef>
              <a:effectRef idx="0">
                <a:schemeClr val="accent3"/>
              </a:effectRef>
              <a:fontRef idx="minor">
                <a:schemeClr val="tx1"/>
              </a:fontRef>
            </p:style>
          </p:cxnSp>
          <p:sp>
            <p:nvSpPr>
              <p:cNvPr id="14" name="TextBox 13"/>
              <p:cNvSpPr txBox="1"/>
              <p:nvPr/>
            </p:nvSpPr>
            <p:spPr>
              <a:xfrm>
                <a:off x="6161372" y="5630066"/>
                <a:ext cx="2073841" cy="600164"/>
              </a:xfrm>
              <a:prstGeom prst="rect">
                <a:avLst/>
              </a:prstGeom>
              <a:noFill/>
            </p:spPr>
            <p:txBody>
              <a:bodyPr wrap="square" rtlCol="0">
                <a:spAutoFit/>
              </a:bodyPr>
              <a:lstStyle/>
              <a:p>
                <a:r>
                  <a:rPr lang="en-US" altLang="zh-HK" sz="1400" b="1" dirty="0" smtClean="0">
                    <a:solidFill>
                      <a:schemeClr val="tx1">
                        <a:lumMod val="75000"/>
                        <a:lumOff val="25000"/>
                      </a:schemeClr>
                    </a:solidFill>
                    <a:latin typeface="Century Gothic" panose="020B0502020202020204" pitchFamily="34" charset="0"/>
                  </a:rPr>
                  <a:t>Organizations</a:t>
                </a:r>
              </a:p>
              <a:p>
                <a:r>
                  <a:rPr lang="en-US" altLang="zh-HK" sz="1000" dirty="0" smtClean="0">
                    <a:solidFill>
                      <a:schemeClr val="tx1">
                        <a:lumMod val="75000"/>
                        <a:lumOff val="25000"/>
                      </a:schemeClr>
                    </a:solidFill>
                    <a:latin typeface="Century Gothic" panose="020B0502020202020204" pitchFamily="34" charset="0"/>
                  </a:rPr>
                  <a:t>  </a:t>
                </a:r>
                <a:r>
                  <a:rPr lang="en-US" altLang="zh-HK" sz="900" dirty="0" smtClean="0">
                    <a:solidFill>
                      <a:schemeClr val="tx1">
                        <a:lumMod val="75000"/>
                        <a:lumOff val="25000"/>
                      </a:schemeClr>
                    </a:solidFill>
                    <a:latin typeface="Century Gothic" panose="020B0502020202020204" pitchFamily="34" charset="0"/>
                  </a:rPr>
                  <a:t>LU Organizational Structure</a:t>
                </a:r>
                <a:endParaRPr lang="en-US" altLang="zh-HK" sz="900" dirty="0">
                  <a:solidFill>
                    <a:schemeClr val="tx1">
                      <a:lumMod val="75000"/>
                      <a:lumOff val="25000"/>
                    </a:schemeClr>
                  </a:solidFill>
                  <a:latin typeface="Century Gothic" panose="020B0502020202020204" pitchFamily="34" charset="0"/>
                </a:endParaRPr>
              </a:p>
              <a:p>
                <a:r>
                  <a:rPr lang="en-US" altLang="zh-HK" sz="900" dirty="0">
                    <a:solidFill>
                      <a:schemeClr val="tx1">
                        <a:lumMod val="75000"/>
                        <a:lumOff val="25000"/>
                      </a:schemeClr>
                    </a:solidFill>
                    <a:latin typeface="Century Gothic" panose="020B0502020202020204" pitchFamily="34" charset="0"/>
                  </a:rPr>
                  <a:t>  </a:t>
                </a:r>
                <a:r>
                  <a:rPr lang="en-US" altLang="zh-HK" sz="900" dirty="0" smtClean="0">
                    <a:solidFill>
                      <a:schemeClr val="tx1">
                        <a:lumMod val="75000"/>
                        <a:lumOff val="25000"/>
                      </a:schemeClr>
                    </a:solidFill>
                    <a:latin typeface="Century Gothic" panose="020B0502020202020204" pitchFamily="34" charset="0"/>
                  </a:rPr>
                  <a:t>External Organizations </a:t>
                </a:r>
                <a:endParaRPr lang="en-US" altLang="zh-HK" sz="1400" dirty="0">
                  <a:solidFill>
                    <a:schemeClr val="tx1">
                      <a:lumMod val="75000"/>
                      <a:lumOff val="25000"/>
                    </a:schemeClr>
                  </a:solidFill>
                  <a:latin typeface="Century Gothic" panose="020B0502020202020204" pitchFamily="34" charset="0"/>
                  <a:ea typeface="KaiTi" panose="02010609060101010101" pitchFamily="49" charset="-122"/>
                </a:endParaRPr>
              </a:p>
            </p:txBody>
          </p:sp>
          <p:cxnSp>
            <p:nvCxnSpPr>
              <p:cNvPr id="15" name="Straight Connector 14"/>
              <p:cNvCxnSpPr/>
              <p:nvPr/>
            </p:nvCxnSpPr>
            <p:spPr>
              <a:xfrm>
                <a:off x="8104166" y="5744879"/>
                <a:ext cx="0" cy="400339"/>
              </a:xfrm>
              <a:prstGeom prst="line">
                <a:avLst/>
              </a:prstGeom>
              <a:ln>
                <a:prstDash val="sysDash"/>
              </a:ln>
            </p:spPr>
            <p:style>
              <a:lnRef idx="1">
                <a:schemeClr val="accent3"/>
              </a:lnRef>
              <a:fillRef idx="0">
                <a:schemeClr val="accent3"/>
              </a:fillRef>
              <a:effectRef idx="0">
                <a:schemeClr val="accent3"/>
              </a:effectRef>
              <a:fontRef idx="minor">
                <a:schemeClr val="tx1"/>
              </a:fontRef>
            </p:style>
          </p:cxnSp>
          <p:sp>
            <p:nvSpPr>
              <p:cNvPr id="16" name="TextBox 15"/>
              <p:cNvSpPr txBox="1"/>
              <p:nvPr/>
            </p:nvSpPr>
            <p:spPr>
              <a:xfrm>
                <a:off x="8564550" y="5659543"/>
                <a:ext cx="1024734" cy="307777"/>
              </a:xfrm>
              <a:prstGeom prst="rect">
                <a:avLst/>
              </a:prstGeom>
              <a:noFill/>
            </p:spPr>
            <p:txBody>
              <a:bodyPr wrap="square" rtlCol="0">
                <a:spAutoFit/>
              </a:bodyPr>
              <a:lstStyle/>
              <a:p>
                <a:r>
                  <a:rPr lang="en-US" altLang="zh-HK" sz="1400" b="1" dirty="0" smtClean="0">
                    <a:solidFill>
                      <a:schemeClr val="tx1">
                        <a:lumMod val="75000"/>
                        <a:lumOff val="25000"/>
                      </a:schemeClr>
                    </a:solidFill>
                    <a:latin typeface="Century Gothic" panose="020B0502020202020204" pitchFamily="34" charset="0"/>
                  </a:rPr>
                  <a:t>Journals</a:t>
                </a:r>
              </a:p>
            </p:txBody>
          </p:sp>
          <p:cxnSp>
            <p:nvCxnSpPr>
              <p:cNvPr id="30" name="Straight Connector 29"/>
              <p:cNvCxnSpPr/>
              <p:nvPr/>
            </p:nvCxnSpPr>
            <p:spPr>
              <a:xfrm>
                <a:off x="3455558" y="6408248"/>
                <a:ext cx="6192806" cy="9942"/>
              </a:xfrm>
              <a:prstGeom prst="line">
                <a:avLst/>
              </a:prstGeom>
              <a:ln w="2222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5859849" y="6463060"/>
                <a:ext cx="1433448" cy="297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111481"/>
                    </a:solidFill>
                    <a:latin typeface="Century Gothic" panose="020B0502020202020204" pitchFamily="34" charset="0"/>
                  </a:rPr>
                  <a:t>IT + Library</a:t>
                </a:r>
                <a:endParaRPr lang="en-US" sz="1400" b="1" dirty="0">
                  <a:solidFill>
                    <a:srgbClr val="111481"/>
                  </a:solidFill>
                  <a:latin typeface="Century Gothic" panose="020B0502020202020204" pitchFamily="34" charset="0"/>
                </a:endParaRPr>
              </a:p>
            </p:txBody>
          </p:sp>
        </p:grpSp>
        <p:grpSp>
          <p:nvGrpSpPr>
            <p:cNvPr id="40" name="Group 39"/>
            <p:cNvGrpSpPr/>
            <p:nvPr/>
          </p:nvGrpSpPr>
          <p:grpSpPr>
            <a:xfrm>
              <a:off x="3711760" y="5310203"/>
              <a:ext cx="453426" cy="491212"/>
              <a:chOff x="2930769" y="6366788"/>
              <a:chExt cx="453426" cy="491212"/>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0769" y="6366788"/>
                <a:ext cx="453426" cy="49121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062701" y="6453104"/>
                <a:ext cx="192416" cy="283135"/>
              </a:xfrm>
              <a:prstGeom prst="rect">
                <a:avLst/>
              </a:prstGeom>
            </p:spPr>
          </p:pic>
        </p:grpSp>
        <p:grpSp>
          <p:nvGrpSpPr>
            <p:cNvPr id="61" name="Group 60"/>
            <p:cNvGrpSpPr/>
            <p:nvPr/>
          </p:nvGrpSpPr>
          <p:grpSpPr>
            <a:xfrm>
              <a:off x="5871867" y="5315779"/>
              <a:ext cx="453426" cy="491212"/>
              <a:chOff x="2930769" y="6366788"/>
              <a:chExt cx="453426" cy="491212"/>
            </a:xfrm>
          </p:grpSpPr>
          <p:pic>
            <p:nvPicPr>
              <p:cNvPr id="62" name="Picture 6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0769" y="6366788"/>
                <a:ext cx="453426" cy="491212"/>
              </a:xfrm>
              <a:prstGeom prst="rect">
                <a:avLst/>
              </a:prstGeom>
            </p:spPr>
          </p:pic>
          <p:pic>
            <p:nvPicPr>
              <p:cNvPr id="63" name="Picture 6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062701" y="6453104"/>
                <a:ext cx="192416" cy="283135"/>
              </a:xfrm>
              <a:prstGeom prst="rect">
                <a:avLst/>
              </a:prstGeom>
            </p:spPr>
          </p:pic>
        </p:grpSp>
        <p:grpSp>
          <p:nvGrpSpPr>
            <p:cNvPr id="64" name="Group 63"/>
            <p:cNvGrpSpPr/>
            <p:nvPr/>
          </p:nvGrpSpPr>
          <p:grpSpPr>
            <a:xfrm>
              <a:off x="8364517" y="5300811"/>
              <a:ext cx="453426" cy="491212"/>
              <a:chOff x="2930769" y="6366788"/>
              <a:chExt cx="453426" cy="491212"/>
            </a:xfrm>
          </p:grpSpPr>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0769" y="6366788"/>
                <a:ext cx="453426" cy="491212"/>
              </a:xfrm>
              <a:prstGeom prst="rect">
                <a:avLst/>
              </a:prstGeom>
            </p:spPr>
          </p:pic>
          <p:pic>
            <p:nvPicPr>
              <p:cNvPr id="66" name="Picture 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062701" y="6453104"/>
                <a:ext cx="192416" cy="283135"/>
              </a:xfrm>
              <a:prstGeom prst="rect">
                <a:avLst/>
              </a:prstGeom>
            </p:spPr>
          </p:pic>
        </p:grpSp>
      </p:grpSp>
    </p:spTree>
    <p:extLst>
      <p:ext uri="{BB962C8B-B14F-4D97-AF65-F5344CB8AC3E}">
        <p14:creationId xmlns:p14="http://schemas.microsoft.com/office/powerpoint/2010/main" val="1348141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down)">
                                      <p:cBhvr>
                                        <p:cTn id="1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757" y="192559"/>
            <a:ext cx="6610472" cy="584775"/>
          </a:xfrm>
          <a:prstGeom prst="rect">
            <a:avLst/>
          </a:prstGeom>
          <a:noFill/>
        </p:spPr>
        <p:txBody>
          <a:bodyPr wrap="square" rtlCol="0">
            <a:spAutoFit/>
          </a:bodyPr>
          <a:lstStyle/>
          <a:p>
            <a:r>
              <a:rPr lang="en-US" altLang="zh-HK" sz="3200" dirty="0" smtClean="0">
                <a:solidFill>
                  <a:schemeClr val="tx1">
                    <a:lumMod val="65000"/>
                    <a:lumOff val="35000"/>
                  </a:schemeClr>
                </a:solidFill>
                <a:latin typeface="Century Gothic" panose="020B0502020202020204" pitchFamily="34" charset="0"/>
              </a:rPr>
              <a:t>Name Entries – </a:t>
            </a:r>
            <a:r>
              <a:rPr lang="en-US" altLang="zh-HK" sz="1600" dirty="0" smtClean="0">
                <a:solidFill>
                  <a:schemeClr val="tx1">
                    <a:lumMod val="65000"/>
                    <a:lumOff val="35000"/>
                  </a:schemeClr>
                </a:solidFill>
                <a:latin typeface="Century Gothic" panose="020B0502020202020204" pitchFamily="34" charset="0"/>
              </a:rPr>
              <a:t>with Authority Control concepts</a:t>
            </a:r>
            <a:endParaRPr lang="en-US" altLang="zh-HK" sz="1600" dirty="0">
              <a:solidFill>
                <a:schemeClr val="tx1">
                  <a:lumMod val="65000"/>
                  <a:lumOff val="35000"/>
                </a:schemeClr>
              </a:solidFill>
              <a:latin typeface="KaiTi" panose="02010609060101010101" pitchFamily="49" charset="-122"/>
              <a:ea typeface="KaiTi" panose="02010609060101010101" pitchFamily="49" charset="-122"/>
            </a:endParaRPr>
          </a:p>
        </p:txBody>
      </p:sp>
      <p:sp>
        <p:nvSpPr>
          <p:cNvPr id="26" name="TextBox 25"/>
          <p:cNvSpPr txBox="1"/>
          <p:nvPr/>
        </p:nvSpPr>
        <p:spPr>
          <a:xfrm>
            <a:off x="229610" y="937855"/>
            <a:ext cx="4679677" cy="523220"/>
          </a:xfrm>
          <a:prstGeom prst="rect">
            <a:avLst/>
          </a:prstGeom>
          <a:noFill/>
        </p:spPr>
        <p:txBody>
          <a:bodyPr wrap="square" rtlCol="0">
            <a:spAutoFit/>
          </a:bodyPr>
          <a:lstStyle/>
          <a:p>
            <a:r>
              <a:rPr lang="en-US" altLang="zh-HK" sz="1400" b="1" dirty="0" smtClean="0">
                <a:solidFill>
                  <a:srgbClr val="002060"/>
                </a:solidFill>
                <a:latin typeface="Century Gothic" panose="020B0502020202020204" pitchFamily="34" charset="0"/>
              </a:rPr>
              <a:t>Core Entities (Master Files) – </a:t>
            </a:r>
          </a:p>
          <a:p>
            <a:r>
              <a:rPr lang="en-US" altLang="zh-HK" sz="1400" dirty="0">
                <a:solidFill>
                  <a:schemeClr val="tx1">
                    <a:lumMod val="65000"/>
                    <a:lumOff val="35000"/>
                  </a:schemeClr>
                </a:solidFill>
                <a:latin typeface="Century Gothic" panose="020B0502020202020204" pitchFamily="34" charset="0"/>
              </a:rPr>
              <a:t> </a:t>
            </a:r>
            <a:r>
              <a:rPr lang="en-US" altLang="zh-HK" sz="1200" dirty="0" smtClean="0">
                <a:solidFill>
                  <a:srgbClr val="004FEE"/>
                </a:solidFill>
                <a:latin typeface="Century Gothic" panose="020B0502020202020204" pitchFamily="34" charset="0"/>
              </a:rPr>
              <a:t>established &amp; controlled by IT + LIB</a:t>
            </a:r>
            <a:endParaRPr lang="en-US" altLang="zh-HK" sz="1200" dirty="0">
              <a:solidFill>
                <a:srgbClr val="004FEE"/>
              </a:solidFill>
              <a:latin typeface="KaiTi" panose="02010609060101010101" pitchFamily="49" charset="-122"/>
              <a:ea typeface="KaiTi" panose="02010609060101010101" pitchFamily="49" charset="-122"/>
            </a:endParaRPr>
          </a:p>
        </p:txBody>
      </p:sp>
      <p:grpSp>
        <p:nvGrpSpPr>
          <p:cNvPr id="71" name="Group 70"/>
          <p:cNvGrpSpPr/>
          <p:nvPr/>
        </p:nvGrpSpPr>
        <p:grpSpPr>
          <a:xfrm>
            <a:off x="525602" y="1621596"/>
            <a:ext cx="4963247" cy="2453479"/>
            <a:chOff x="1352174" y="1650255"/>
            <a:chExt cx="4963247" cy="2453479"/>
          </a:xfrm>
        </p:grpSpPr>
        <p:sp>
          <p:nvSpPr>
            <p:cNvPr id="8" name="Rectangle 7"/>
            <p:cNvSpPr/>
            <p:nvPr/>
          </p:nvSpPr>
          <p:spPr>
            <a:xfrm>
              <a:off x="1413349" y="2239427"/>
              <a:ext cx="1247471" cy="306109"/>
            </a:xfrm>
            <a:prstGeom prst="rect">
              <a:avLst/>
            </a:prstGeom>
          </p:spPr>
          <p:txBody>
            <a:bodyPr wrap="square">
              <a:spAutoFit/>
            </a:bodyPr>
            <a:lstStyle/>
            <a:p>
              <a:pPr>
                <a:lnSpc>
                  <a:spcPts val="1800"/>
                </a:lnSpc>
              </a:pP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LU Researchers</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25955" y="1650255"/>
              <a:ext cx="426721" cy="426721"/>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0412" y="1705647"/>
              <a:ext cx="388953" cy="371472"/>
            </a:xfrm>
            <a:prstGeom prst="rect">
              <a:avLst/>
            </a:prstGeom>
            <a:solidFill>
              <a:schemeClr val="bg1"/>
            </a:solidFill>
          </p:spPr>
        </p:pic>
        <p:sp>
          <p:nvSpPr>
            <p:cNvPr id="11" name="Rectangle 10"/>
            <p:cNvSpPr/>
            <p:nvPr/>
          </p:nvSpPr>
          <p:spPr>
            <a:xfrm>
              <a:off x="2859326" y="2258000"/>
              <a:ext cx="1395305" cy="306109"/>
            </a:xfrm>
            <a:prstGeom prst="rect">
              <a:avLst/>
            </a:prstGeom>
          </p:spPr>
          <p:txBody>
            <a:bodyPr wrap="square">
              <a:spAutoFit/>
            </a:bodyPr>
            <a:lstStyle/>
            <a:p>
              <a:pPr>
                <a:lnSpc>
                  <a:spcPts val="1800"/>
                </a:lnSpc>
              </a:pP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LU Organizations</a:t>
              </a:r>
            </a:p>
          </p:txBody>
        </p:sp>
        <p:sp>
          <p:nvSpPr>
            <p:cNvPr id="14" name="Rectangle 13"/>
            <p:cNvSpPr/>
            <p:nvPr/>
          </p:nvSpPr>
          <p:spPr>
            <a:xfrm>
              <a:off x="1352174" y="2865610"/>
              <a:ext cx="1632151" cy="306109"/>
            </a:xfrm>
            <a:prstGeom prst="rect">
              <a:avLst/>
            </a:prstGeom>
          </p:spPr>
          <p:txBody>
            <a:bodyPr wrap="square">
              <a:spAutoFit/>
            </a:bodyPr>
            <a:lstStyle/>
            <a:p>
              <a:pPr>
                <a:lnSpc>
                  <a:spcPts val="1800"/>
                </a:lnSpc>
              </a:pP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External Collaborators</a:t>
              </a:r>
            </a:p>
          </p:txBody>
        </p:sp>
        <p:sp>
          <p:nvSpPr>
            <p:cNvPr id="15" name="Rectangle 14"/>
            <p:cNvSpPr/>
            <p:nvPr/>
          </p:nvSpPr>
          <p:spPr>
            <a:xfrm>
              <a:off x="1623234" y="1935579"/>
              <a:ext cx="732962" cy="306109"/>
            </a:xfrm>
            <a:prstGeom prst="rect">
              <a:avLst/>
            </a:prstGeom>
          </p:spPr>
          <p:txBody>
            <a:bodyPr wrap="square">
              <a:spAutoFit/>
            </a:bodyPr>
            <a:lstStyle/>
            <a:p>
              <a:pPr>
                <a:lnSpc>
                  <a:spcPts val="1800"/>
                </a:lnSpc>
              </a:pP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Persons</a:t>
              </a:r>
            </a:p>
          </p:txBody>
        </p:sp>
        <p:sp>
          <p:nvSpPr>
            <p:cNvPr id="16" name="Rectangle 15"/>
            <p:cNvSpPr/>
            <p:nvPr/>
          </p:nvSpPr>
          <p:spPr>
            <a:xfrm>
              <a:off x="2870705" y="1949871"/>
              <a:ext cx="1056577" cy="323165"/>
            </a:xfrm>
            <a:prstGeom prst="rect">
              <a:avLst/>
            </a:prstGeom>
          </p:spPr>
          <p:txBody>
            <a:bodyPr wrap="square">
              <a:spAutoFit/>
            </a:bodyPr>
            <a:lstStyle/>
            <a:p>
              <a:pPr>
                <a:lnSpc>
                  <a:spcPts val="1800"/>
                </a:lnSpc>
              </a:pP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Organizations</a:t>
              </a:r>
            </a:p>
          </p:txBody>
        </p:sp>
        <p:sp>
          <p:nvSpPr>
            <p:cNvPr id="17" name="Rectangle 16"/>
            <p:cNvSpPr/>
            <p:nvPr/>
          </p:nvSpPr>
          <p:spPr>
            <a:xfrm>
              <a:off x="2891061" y="2862056"/>
              <a:ext cx="1365275" cy="306109"/>
            </a:xfrm>
            <a:prstGeom prst="rect">
              <a:avLst/>
            </a:prstGeom>
          </p:spPr>
          <p:txBody>
            <a:bodyPr wrap="square">
              <a:spAutoFit/>
            </a:bodyPr>
            <a:lstStyle/>
            <a:p>
              <a:pPr>
                <a:lnSpc>
                  <a:spcPts val="1800"/>
                </a:lnSpc>
              </a:pP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External Institutes</a:t>
              </a:r>
            </a:p>
          </p:txBody>
        </p:sp>
        <p:sp>
          <p:nvSpPr>
            <p:cNvPr id="39" name="Rectangle 38"/>
            <p:cNvSpPr/>
            <p:nvPr/>
          </p:nvSpPr>
          <p:spPr>
            <a:xfrm>
              <a:off x="1840588" y="3173332"/>
              <a:ext cx="593111" cy="276999"/>
            </a:xfrm>
            <a:prstGeom prst="rect">
              <a:avLst/>
            </a:prstGeom>
          </p:spPr>
          <p:txBody>
            <a:bodyPr wrap="none">
              <a:spAutoFit/>
            </a:bodyPr>
            <a:lstStyle/>
            <a:p>
              <a:pPr lvl="0" algn="ctr">
                <a:defRPr/>
              </a:pPr>
              <a:r>
                <a:rPr lang="en-US" sz="1200" dirty="0" smtClean="0">
                  <a:solidFill>
                    <a:srgbClr val="FF0000"/>
                  </a:solidFill>
                  <a:sym typeface="Wingdings" panose="05000000000000000000" pitchFamily="2" charset="2"/>
                </a:rPr>
                <a:t>Create</a:t>
              </a:r>
              <a:endParaRPr lang="en-US" sz="1200" dirty="0">
                <a:solidFill>
                  <a:srgbClr val="FF0000"/>
                </a:solidFill>
              </a:endParaRPr>
            </a:p>
          </p:txBody>
        </p:sp>
        <p:sp>
          <p:nvSpPr>
            <p:cNvPr id="44" name="Rectangle 43"/>
            <p:cNvSpPr/>
            <p:nvPr/>
          </p:nvSpPr>
          <p:spPr>
            <a:xfrm>
              <a:off x="2024042" y="2506463"/>
              <a:ext cx="1273555" cy="276999"/>
            </a:xfrm>
            <a:prstGeom prst="rect">
              <a:avLst/>
            </a:prstGeom>
          </p:spPr>
          <p:txBody>
            <a:bodyPr wrap="none">
              <a:spAutoFit/>
            </a:bodyPr>
            <a:lstStyle/>
            <a:p>
              <a:pPr lvl="0" algn="ctr">
                <a:defRPr/>
              </a:pPr>
              <a:r>
                <a:rPr lang="en-US" sz="1200" dirty="0" smtClean="0">
                  <a:solidFill>
                    <a:schemeClr val="accent6">
                      <a:lumMod val="75000"/>
                    </a:schemeClr>
                  </a:solidFill>
                  <a:sym typeface="Wingdings" panose="05000000000000000000" pitchFamily="2" charset="2"/>
                </a:rPr>
                <a:t>Sync (LU-Central)</a:t>
              </a:r>
              <a:endParaRPr lang="en-US" sz="1200" dirty="0">
                <a:solidFill>
                  <a:schemeClr val="accent6">
                    <a:lumMod val="75000"/>
                  </a:schemeClr>
                </a:solidFill>
              </a:endParaRPr>
            </a:p>
          </p:txBody>
        </p:sp>
        <p:sp>
          <p:nvSpPr>
            <p:cNvPr id="48" name="Rectangle 47"/>
            <p:cNvSpPr/>
            <p:nvPr/>
          </p:nvSpPr>
          <p:spPr>
            <a:xfrm>
              <a:off x="2302507" y="3601032"/>
              <a:ext cx="3065807" cy="502702"/>
            </a:xfrm>
            <a:prstGeom prst="rect">
              <a:avLst/>
            </a:prstGeom>
            <a:ln>
              <a:solidFill>
                <a:schemeClr val="accent3"/>
              </a:solidFill>
              <a:prstDash val="sysDot"/>
            </a:ln>
          </p:spPr>
          <p:txBody>
            <a:bodyPr wrap="square">
              <a:spAutoFit/>
            </a:bodyPr>
            <a:lstStyle/>
            <a:p>
              <a:pPr marL="171450" indent="-171450">
                <a:lnSpc>
                  <a:spcPts val="1600"/>
                </a:lnSpc>
                <a:buFont typeface="Arial" panose="020B0604020202020204" pitchFamily="34" charset="0"/>
                <a:buChar char="•"/>
              </a:pPr>
              <a:r>
                <a:rPr lang="en-US" sz="1200" dirty="0" smtClean="0">
                  <a:solidFill>
                    <a:schemeClr val="accent5">
                      <a:lumMod val="50000"/>
                    </a:schemeClr>
                  </a:solidFill>
                  <a:latin typeface="Calibri Light" panose="020F0302020204030204" pitchFamily="34" charset="0"/>
                  <a:cs typeface="Calibri Light" panose="020F0302020204030204" pitchFamily="34" charset="0"/>
                </a:rPr>
                <a:t>Non-Lib Stakeholders : Create Entries ONLY</a:t>
              </a:r>
            </a:p>
            <a:p>
              <a:pPr marL="171450" indent="-171450">
                <a:lnSpc>
                  <a:spcPts val="1600"/>
                </a:lnSpc>
                <a:buFont typeface="Arial" panose="020B0604020202020204" pitchFamily="34" charset="0"/>
                <a:buChar char="•"/>
              </a:pPr>
              <a:r>
                <a:rPr lang="en-US" sz="1200" dirty="0" smtClean="0">
                  <a:solidFill>
                    <a:schemeClr val="accent5">
                      <a:lumMod val="50000"/>
                    </a:schemeClr>
                  </a:solidFill>
                  <a:latin typeface="Calibri Light" panose="020F0302020204030204" pitchFamily="34" charset="0"/>
                  <a:cs typeface="Calibri Light" panose="020F0302020204030204" pitchFamily="34" charset="0"/>
                </a:rPr>
                <a:t>Library : monitor and maintain uniqueness </a:t>
              </a:r>
            </a:p>
          </p:txBody>
        </p:sp>
        <p:sp>
          <p:nvSpPr>
            <p:cNvPr id="56" name="Right Bracket 55"/>
            <p:cNvSpPr/>
            <p:nvPr/>
          </p:nvSpPr>
          <p:spPr>
            <a:xfrm rot="5400000">
              <a:off x="2722697" y="1198270"/>
              <a:ext cx="56328" cy="2629945"/>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Rectangle 56"/>
            <p:cNvSpPr/>
            <p:nvPr/>
          </p:nvSpPr>
          <p:spPr>
            <a:xfrm>
              <a:off x="3067948" y="3162728"/>
              <a:ext cx="954877" cy="276999"/>
            </a:xfrm>
            <a:prstGeom prst="rect">
              <a:avLst/>
            </a:prstGeom>
          </p:spPr>
          <p:txBody>
            <a:bodyPr wrap="none">
              <a:spAutoFit/>
            </a:bodyPr>
            <a:lstStyle/>
            <a:p>
              <a:pPr lvl="0" algn="ctr">
                <a:defRPr/>
              </a:pPr>
              <a:r>
                <a:rPr lang="en-US" sz="1200" dirty="0" smtClean="0">
                  <a:solidFill>
                    <a:schemeClr val="accent6">
                      <a:lumMod val="75000"/>
                    </a:schemeClr>
                  </a:solidFill>
                  <a:sym typeface="Wingdings" panose="05000000000000000000" pitchFamily="2" charset="2"/>
                </a:rPr>
                <a:t>Sync (</a:t>
              </a:r>
              <a:r>
                <a:rPr lang="en-US" sz="1200" dirty="0" err="1" smtClean="0">
                  <a:solidFill>
                    <a:schemeClr val="accent6">
                      <a:lumMod val="75000"/>
                    </a:schemeClr>
                  </a:solidFill>
                  <a:sym typeface="Wingdings" panose="05000000000000000000" pitchFamily="2" charset="2"/>
                </a:rPr>
                <a:t>SciVal</a:t>
              </a:r>
              <a:r>
                <a:rPr lang="en-US" sz="1200" dirty="0" smtClean="0">
                  <a:solidFill>
                    <a:schemeClr val="accent6">
                      <a:lumMod val="75000"/>
                    </a:schemeClr>
                  </a:solidFill>
                  <a:sym typeface="Wingdings" panose="05000000000000000000" pitchFamily="2" charset="2"/>
                </a:rPr>
                <a:t>)</a:t>
              </a:r>
              <a:endParaRPr lang="en-US" sz="1200" dirty="0">
                <a:solidFill>
                  <a:schemeClr val="accent6">
                    <a:lumMod val="75000"/>
                  </a:schemeClr>
                </a:solidFill>
              </a:endParaRPr>
            </a:p>
          </p:txBody>
        </p:sp>
        <p:sp>
          <p:nvSpPr>
            <p:cNvPr id="58" name="Right Bracket 57"/>
            <p:cNvSpPr/>
            <p:nvPr/>
          </p:nvSpPr>
          <p:spPr>
            <a:xfrm rot="5400000">
              <a:off x="2098758" y="2726723"/>
              <a:ext cx="45719" cy="89566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Right Bracket 58"/>
            <p:cNvSpPr/>
            <p:nvPr/>
          </p:nvSpPr>
          <p:spPr>
            <a:xfrm rot="5400000">
              <a:off x="3522528" y="2727865"/>
              <a:ext cx="45719" cy="89566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Rectangle 61"/>
            <p:cNvSpPr/>
            <p:nvPr/>
          </p:nvSpPr>
          <p:spPr>
            <a:xfrm>
              <a:off x="4287212" y="2206989"/>
              <a:ext cx="2028209" cy="556178"/>
            </a:xfrm>
            <a:prstGeom prst="rect">
              <a:avLst/>
            </a:prstGeom>
            <a:ln>
              <a:solidFill>
                <a:schemeClr val="accent3"/>
              </a:solidFill>
              <a:prstDash val="sysDot"/>
            </a:ln>
          </p:spPr>
          <p:txBody>
            <a:bodyPr wrap="square">
              <a:spAutoFit/>
            </a:bodyPr>
            <a:lstStyle/>
            <a:p>
              <a:pPr lvl="0">
                <a:lnSpc>
                  <a:spcPts val="1200"/>
                </a:lnSpc>
                <a:defRPr/>
              </a:pPr>
              <a:r>
                <a:rPr lang="en-US" sz="1200" dirty="0" smtClean="0">
                  <a:solidFill>
                    <a:schemeClr val="accent5">
                      <a:lumMod val="50000"/>
                    </a:schemeClr>
                  </a:solidFill>
                  <a:latin typeface="+mj-lt"/>
                  <a:sym typeface="Wingdings" panose="05000000000000000000" pitchFamily="2" charset="2"/>
                </a:rPr>
                <a:t>Embedded with Attributes to facilitate reporting or other routine operation</a:t>
              </a:r>
              <a:endParaRPr lang="en-US" sz="1200" dirty="0">
                <a:solidFill>
                  <a:schemeClr val="accent5">
                    <a:lumMod val="50000"/>
                  </a:schemeClr>
                </a:solidFill>
                <a:latin typeface="+mj-lt"/>
              </a:endParaRPr>
            </a:p>
          </p:txBody>
        </p:sp>
        <p:sp>
          <p:nvSpPr>
            <p:cNvPr id="69" name="Right Brace 68"/>
            <p:cNvSpPr/>
            <p:nvPr/>
          </p:nvSpPr>
          <p:spPr>
            <a:xfrm>
              <a:off x="4116189" y="2292556"/>
              <a:ext cx="128843" cy="27155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74" name="Rectangle 73"/>
          <p:cNvSpPr/>
          <p:nvPr/>
        </p:nvSpPr>
        <p:spPr>
          <a:xfrm>
            <a:off x="1400215" y="4879763"/>
            <a:ext cx="4332449" cy="738664"/>
          </a:xfrm>
          <a:prstGeom prst="rect">
            <a:avLst/>
          </a:prstGeom>
        </p:spPr>
        <p:txBody>
          <a:bodyPr wrap="square">
            <a:spAutoFit/>
          </a:bodyPr>
          <a:lstStyle/>
          <a:p>
            <a:pPr fontAlgn="base"/>
            <a:r>
              <a:rPr lang="en-US" sz="1400" dirty="0" smtClean="0">
                <a:solidFill>
                  <a:srgbClr val="111481"/>
                </a:solidFill>
                <a:latin typeface="Century Gothic" panose="020B0502020202020204" pitchFamily="34" charset="0"/>
              </a:rPr>
              <a:t>Research Activities and Collaborative Networks of individual researcher to be Findable under his/her unique profile</a:t>
            </a:r>
            <a:endParaRPr lang="en-US" sz="1400" b="1" dirty="0">
              <a:solidFill>
                <a:srgbClr val="111481"/>
              </a:solidFill>
              <a:latin typeface="Century Gothic" panose="020B0502020202020204" pitchFamily="34" charset="0"/>
            </a:endParaRPr>
          </a:p>
        </p:txBody>
      </p:sp>
      <p:sp>
        <p:nvSpPr>
          <p:cNvPr id="77" name="Rounded Rectangle 76"/>
          <p:cNvSpPr/>
          <p:nvPr/>
        </p:nvSpPr>
        <p:spPr>
          <a:xfrm>
            <a:off x="378878" y="1621595"/>
            <a:ext cx="5259922" cy="2655129"/>
          </a:xfrm>
          <a:prstGeom prst="roundRect">
            <a:avLst/>
          </a:prstGeom>
          <a:noFill/>
          <a:ln w="6350">
            <a:prstDash val="sysDot"/>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Straight Arrow Connector 83"/>
          <p:cNvCxnSpPr/>
          <p:nvPr/>
        </p:nvCxnSpPr>
        <p:spPr>
          <a:xfrm>
            <a:off x="2898601" y="4352925"/>
            <a:ext cx="0" cy="45416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87" name="Straight Connector 86"/>
          <p:cNvCxnSpPr/>
          <p:nvPr/>
        </p:nvCxnSpPr>
        <p:spPr>
          <a:xfrm>
            <a:off x="5964386" y="867767"/>
            <a:ext cx="0" cy="5429935"/>
          </a:xfrm>
          <a:prstGeom prst="line">
            <a:avLst/>
          </a:prstGeom>
        </p:spPr>
        <p:style>
          <a:lnRef idx="1">
            <a:schemeClr val="accent3"/>
          </a:lnRef>
          <a:fillRef idx="0">
            <a:schemeClr val="accent3"/>
          </a:fillRef>
          <a:effectRef idx="0">
            <a:schemeClr val="accent3"/>
          </a:effectRef>
          <a:fontRef idx="minor">
            <a:schemeClr val="tx1"/>
          </a:fontRef>
        </p:style>
      </p:cxn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9142" y="4897273"/>
            <a:ext cx="701073" cy="703645"/>
          </a:xfrm>
          <a:prstGeom prst="rect">
            <a:avLst/>
          </a:prstGeom>
        </p:spPr>
      </p:pic>
      <p:grpSp>
        <p:nvGrpSpPr>
          <p:cNvPr id="7" name="Group 6"/>
          <p:cNvGrpSpPr/>
          <p:nvPr/>
        </p:nvGrpSpPr>
        <p:grpSpPr>
          <a:xfrm>
            <a:off x="6058404" y="1024875"/>
            <a:ext cx="7419982" cy="5614051"/>
            <a:chOff x="6058404" y="1024875"/>
            <a:chExt cx="7419982" cy="5614051"/>
          </a:xfrm>
        </p:grpSpPr>
        <p:grpSp>
          <p:nvGrpSpPr>
            <p:cNvPr id="6" name="Group 5"/>
            <p:cNvGrpSpPr/>
            <p:nvPr/>
          </p:nvGrpSpPr>
          <p:grpSpPr>
            <a:xfrm>
              <a:off x="6058404" y="1024875"/>
              <a:ext cx="7419982" cy="4228329"/>
              <a:chOff x="6058404" y="1024875"/>
              <a:chExt cx="7419982" cy="4228329"/>
            </a:xfrm>
          </p:grpSpPr>
          <p:grpSp>
            <p:nvGrpSpPr>
              <p:cNvPr id="3" name="Group 2"/>
              <p:cNvGrpSpPr/>
              <p:nvPr/>
            </p:nvGrpSpPr>
            <p:grpSpPr>
              <a:xfrm>
                <a:off x="6058404" y="1024875"/>
                <a:ext cx="5919984" cy="4228329"/>
                <a:chOff x="6058404" y="1024875"/>
                <a:chExt cx="5919984" cy="4228329"/>
              </a:xfrm>
            </p:grpSpPr>
            <p:sp>
              <p:nvSpPr>
                <p:cNvPr id="85" name="Rectangle 84"/>
                <p:cNvSpPr/>
                <p:nvPr/>
              </p:nvSpPr>
              <p:spPr>
                <a:xfrm>
                  <a:off x="6058404" y="1024875"/>
                  <a:ext cx="3638261" cy="307777"/>
                </a:xfrm>
                <a:prstGeom prst="rect">
                  <a:avLst/>
                </a:prstGeom>
              </p:spPr>
              <p:txBody>
                <a:bodyPr wrap="square">
                  <a:spAutoFit/>
                </a:bodyPr>
                <a:lstStyle/>
                <a:p>
                  <a:pPr fontAlgn="base"/>
                  <a:r>
                    <a:rPr lang="en-US" sz="1400" b="1" dirty="0" smtClean="0">
                      <a:solidFill>
                        <a:srgbClr val="8A0000"/>
                      </a:solidFill>
                      <a:latin typeface="Century Gothic" panose="020B0502020202020204" pitchFamily="34" charset="0"/>
                    </a:rPr>
                    <a:t>Other Stakeholders</a:t>
                  </a:r>
                  <a:endParaRPr lang="en-US" sz="1400" b="1" dirty="0">
                    <a:solidFill>
                      <a:srgbClr val="8A0000"/>
                    </a:solidFill>
                    <a:latin typeface="Century Gothic" panose="020B0502020202020204" pitchFamily="34" charset="0"/>
                  </a:endParaRPr>
                </a:p>
              </p:txBody>
            </p:sp>
            <p:sp>
              <p:nvSpPr>
                <p:cNvPr id="90" name="Rectangle 89"/>
                <p:cNvSpPr/>
                <p:nvPr/>
              </p:nvSpPr>
              <p:spPr>
                <a:xfrm>
                  <a:off x="6231210" y="1399989"/>
                  <a:ext cx="5747178" cy="461665"/>
                </a:xfrm>
                <a:prstGeom prst="rect">
                  <a:avLst/>
                </a:prstGeom>
              </p:spPr>
              <p:txBody>
                <a:bodyPr wrap="square">
                  <a:spAutoFit/>
                </a:bodyPr>
                <a:lstStyle/>
                <a:p>
                  <a:pPr fontAlgn="base"/>
                  <a:r>
                    <a:rPr lang="en-US" sz="1200" dirty="0" smtClean="0">
                      <a:solidFill>
                        <a:srgbClr val="8A0000"/>
                      </a:solidFill>
                      <a:latin typeface="Century Gothic" panose="020B0502020202020204" pitchFamily="34" charset="0"/>
                    </a:rPr>
                    <a:t>Name Entries from their Legacy are accurate and comprehensive, though with these common </a:t>
                  </a:r>
                  <a:r>
                    <a:rPr lang="en-US" sz="1200" b="1" dirty="0" smtClean="0">
                      <a:solidFill>
                        <a:srgbClr val="8A0000"/>
                      </a:solidFill>
                      <a:latin typeface="Century Gothic" panose="020B0502020202020204" pitchFamily="34" charset="0"/>
                    </a:rPr>
                    <a:t>VARIANCES</a:t>
                  </a:r>
                  <a:endParaRPr lang="en-US" sz="1200" b="1" dirty="0">
                    <a:solidFill>
                      <a:srgbClr val="8A0000"/>
                    </a:solidFill>
                    <a:latin typeface="Century Gothic" panose="020B0502020202020204" pitchFamily="34" charset="0"/>
                  </a:endParaRPr>
                </a:p>
              </p:txBody>
            </p:sp>
            <p:sp>
              <p:nvSpPr>
                <p:cNvPr id="91" name="Rectangle 90"/>
                <p:cNvSpPr/>
                <p:nvPr/>
              </p:nvSpPr>
              <p:spPr>
                <a:xfrm>
                  <a:off x="6414436" y="3873518"/>
                  <a:ext cx="4510867" cy="400110"/>
                </a:xfrm>
                <a:prstGeom prst="rect">
                  <a:avLst/>
                </a:prstGeom>
              </p:spPr>
              <p:txBody>
                <a:bodyPr wrap="square">
                  <a:spAutoFit/>
                </a:bodyPr>
                <a:lstStyle/>
                <a:p>
                  <a:pPr marL="274320" indent="-171450">
                    <a:lnSpc>
                      <a:spcPts val="1200"/>
                    </a:lnSpc>
                    <a:buFont typeface="Arial" panose="020B0604020202020204" pitchFamily="34" charset="0"/>
                    <a:buChar char="•"/>
                  </a:pPr>
                  <a:r>
                    <a:rPr lang="en-US" sz="1000" dirty="0" smtClean="0">
                      <a:solidFill>
                        <a:srgbClr val="1C4587"/>
                      </a:solidFill>
                      <a:latin typeface="Courier New" panose="02070309020205020404" pitchFamily="49" charset="0"/>
                    </a:rPr>
                    <a:t>Comprehensiveness </a:t>
                  </a:r>
                </a:p>
                <a:p>
                  <a:pPr marL="274320" indent="-171450">
                    <a:lnSpc>
                      <a:spcPts val="1200"/>
                    </a:lnSpc>
                    <a:buFont typeface="Arial" panose="020B0604020202020204" pitchFamily="34" charset="0"/>
                    <a:buChar char="•"/>
                  </a:pPr>
                  <a:r>
                    <a:rPr lang="en-US" sz="1000" dirty="0" smtClean="0">
                      <a:solidFill>
                        <a:srgbClr val="1C4587"/>
                      </a:solidFill>
                      <a:latin typeface="Courier New" panose="02070309020205020404" pitchFamily="49" charset="0"/>
                    </a:rPr>
                    <a:t>Reliability</a:t>
                  </a:r>
                  <a:endParaRPr lang="en-US" sz="1000" dirty="0">
                    <a:latin typeface="Courier New" panose="02070309020205020404" pitchFamily="49" charset="0"/>
                    <a:cs typeface="Courier New" panose="02070309020205020404" pitchFamily="49" charset="0"/>
                  </a:endParaRPr>
                </a:p>
              </p:txBody>
            </p:sp>
            <p:sp>
              <p:nvSpPr>
                <p:cNvPr id="92" name="Rectangle 91"/>
                <p:cNvSpPr/>
                <p:nvPr/>
              </p:nvSpPr>
              <p:spPr>
                <a:xfrm>
                  <a:off x="6231044" y="3554429"/>
                  <a:ext cx="5251878" cy="276999"/>
                </a:xfrm>
                <a:prstGeom prst="rect">
                  <a:avLst/>
                </a:prstGeom>
              </p:spPr>
              <p:txBody>
                <a:bodyPr wrap="square">
                  <a:spAutoFit/>
                </a:bodyPr>
                <a:lstStyle/>
                <a:p>
                  <a:pPr fontAlgn="base"/>
                  <a:r>
                    <a:rPr lang="en-US" sz="1200" dirty="0" smtClean="0">
                      <a:solidFill>
                        <a:srgbClr val="8A0000"/>
                      </a:solidFill>
                      <a:latin typeface="Century Gothic" panose="020B0502020202020204" pitchFamily="34" charset="0"/>
                    </a:rPr>
                    <a:t>Entries not originated from their legacy - all </a:t>
                  </a:r>
                  <a:r>
                    <a:rPr lang="en-US" sz="1200" b="1" dirty="0" smtClean="0">
                      <a:solidFill>
                        <a:srgbClr val="8A0000"/>
                      </a:solidFill>
                      <a:latin typeface="Century Gothic" panose="020B0502020202020204" pitchFamily="34" charset="0"/>
                    </a:rPr>
                    <a:t>SKEPTICAL</a:t>
                  </a:r>
                  <a:endParaRPr lang="en-US" sz="1200" b="1" dirty="0">
                    <a:solidFill>
                      <a:srgbClr val="8A0000"/>
                    </a:solidFill>
                    <a:latin typeface="Century Gothic" panose="020B0502020202020204" pitchFamily="34" charset="0"/>
                  </a:endParaRPr>
                </a:p>
              </p:txBody>
            </p:sp>
            <p:sp>
              <p:nvSpPr>
                <p:cNvPr id="93" name="Rectangle 92"/>
                <p:cNvSpPr/>
                <p:nvPr/>
              </p:nvSpPr>
              <p:spPr>
                <a:xfrm>
                  <a:off x="6414436" y="1834956"/>
                  <a:ext cx="5417346" cy="1502976"/>
                </a:xfrm>
                <a:prstGeom prst="rect">
                  <a:avLst/>
                </a:prstGeom>
                <a:ln>
                  <a:solidFill>
                    <a:schemeClr val="accent1"/>
                  </a:solidFill>
                  <a:prstDash val="sysDash"/>
                </a:ln>
              </p:spPr>
              <p:txBody>
                <a:bodyPr wrap="square">
                  <a:spAutoFit/>
                </a:bodyPr>
                <a:lstStyle/>
                <a:p>
                  <a:pPr marL="274320" indent="-171450">
                    <a:lnSpc>
                      <a:spcPts val="1000"/>
                    </a:lnSpc>
                    <a:buFont typeface="Arial" panose="020B0604020202020204" pitchFamily="34" charset="0"/>
                    <a:buChar char="•"/>
                  </a:pPr>
                  <a:r>
                    <a:rPr lang="en-US" sz="1000" dirty="0" smtClean="0">
                      <a:solidFill>
                        <a:srgbClr val="1C4587"/>
                      </a:solidFill>
                      <a:latin typeface="Courier New" panose="02070309020205020404" pitchFamily="49" charset="0"/>
                    </a:rPr>
                    <a:t>Chan </a:t>
                  </a:r>
                  <a:r>
                    <a:rPr lang="en-US" sz="1000" dirty="0">
                      <a:solidFill>
                        <a:srgbClr val="1C4587"/>
                      </a:solidFill>
                      <a:latin typeface="Courier New" panose="02070309020205020404" pitchFamily="49" charset="0"/>
                    </a:rPr>
                    <a:t>Tai </a:t>
                  </a:r>
                  <a:r>
                    <a:rPr lang="en-US" sz="1000" dirty="0" smtClean="0">
                      <a:solidFill>
                        <a:srgbClr val="1C4587"/>
                      </a:solidFill>
                      <a:latin typeface="Courier New" panose="02070309020205020404" pitchFamily="49" charset="0"/>
                    </a:rPr>
                    <a:t>Man David</a:t>
                  </a:r>
                  <a:endParaRPr lang="en-US" sz="1000" dirty="0" smtClean="0"/>
                </a:p>
                <a:p>
                  <a:pPr marL="274320" indent="-171450">
                    <a:lnSpc>
                      <a:spcPts val="1000"/>
                    </a:lnSpc>
                    <a:buFont typeface="Arial" panose="020B0604020202020204" pitchFamily="34" charset="0"/>
                    <a:buChar char="•"/>
                  </a:pPr>
                  <a:r>
                    <a:rPr lang="en-US" sz="1000" dirty="0" smtClean="0">
                      <a:solidFill>
                        <a:srgbClr val="1C4587"/>
                      </a:solidFill>
                      <a:latin typeface="Courier New" panose="02070309020205020404" pitchFamily="49" charset="0"/>
                    </a:rPr>
                    <a:t>Chan </a:t>
                  </a:r>
                  <a:r>
                    <a:rPr lang="en-US" sz="1000" dirty="0">
                      <a:solidFill>
                        <a:srgbClr val="1C4587"/>
                      </a:solidFill>
                      <a:latin typeface="Courier New" panose="02070309020205020404" pitchFamily="49" charset="0"/>
                    </a:rPr>
                    <a:t>T. </a:t>
                  </a:r>
                  <a:r>
                    <a:rPr lang="en-US" sz="1000" dirty="0" smtClean="0">
                      <a:solidFill>
                        <a:srgbClr val="1C4587"/>
                      </a:solidFill>
                      <a:latin typeface="Courier New" panose="02070309020205020404" pitchFamily="49" charset="0"/>
                    </a:rPr>
                    <a:t>M.</a:t>
                  </a:r>
                  <a:endParaRPr lang="en-US" sz="1000" dirty="0" smtClean="0"/>
                </a:p>
                <a:p>
                  <a:pPr marL="274320" indent="-171450">
                    <a:lnSpc>
                      <a:spcPts val="1000"/>
                    </a:lnSpc>
                    <a:buFont typeface="Arial" panose="020B0604020202020204" pitchFamily="34" charset="0"/>
                    <a:buChar char="•"/>
                  </a:pPr>
                  <a:r>
                    <a:rPr lang="en-US" sz="1000" dirty="0" smtClean="0">
                      <a:solidFill>
                        <a:srgbClr val="1C4587"/>
                      </a:solidFill>
                      <a:latin typeface="Courier New" panose="02070309020205020404" pitchFamily="49" charset="0"/>
                    </a:rPr>
                    <a:t>David Chan</a:t>
                  </a:r>
                </a:p>
                <a:p>
                  <a:pPr marL="274320">
                    <a:lnSpc>
                      <a:spcPts val="1000"/>
                    </a:lnSpc>
                  </a:pPr>
                  <a:endParaRPr lang="en-US" sz="1000" dirty="0">
                    <a:solidFill>
                      <a:srgbClr val="1C4587"/>
                    </a:solidFill>
                    <a:latin typeface="Courier New" panose="02070309020205020404" pitchFamily="49" charset="0"/>
                    <a:cs typeface="Courier New" panose="02070309020205020404" pitchFamily="49" charset="0"/>
                  </a:endParaRPr>
                </a:p>
                <a:p>
                  <a:pPr marL="274320" indent="-171450" fontAlgn="base">
                    <a:lnSpc>
                      <a:spcPts val="1000"/>
                    </a:lnSpc>
                    <a:buFont typeface="Arial" panose="020B0604020202020204" pitchFamily="34" charset="0"/>
                    <a:buChar char="•"/>
                  </a:pPr>
                  <a:r>
                    <a:rPr lang="en-US" sz="1000" dirty="0" smtClean="0">
                      <a:latin typeface="Courier New" panose="02070309020205020404" pitchFamily="49" charset="0"/>
                      <a:cs typeface="Courier New" panose="02070309020205020404" pitchFamily="49" charset="0"/>
                    </a:rPr>
                    <a:t>Dept</a:t>
                  </a:r>
                  <a:r>
                    <a:rPr lang="en-US" sz="1000" dirty="0">
                      <a:latin typeface="Courier New" panose="02070309020205020404" pitchFamily="49" charset="0"/>
                      <a:cs typeface="Courier New" panose="02070309020205020404" pitchFamily="49" charset="0"/>
                    </a:rPr>
                    <a:t>. of Economics, Lingnan University</a:t>
                  </a:r>
                </a:p>
                <a:p>
                  <a:pPr marL="274320" indent="-171450" fontAlgn="base">
                    <a:lnSpc>
                      <a:spcPts val="1000"/>
                    </a:lnSpc>
                    <a:buFont typeface="Arial" panose="020B0604020202020204" pitchFamily="34" charset="0"/>
                    <a:buChar char="•"/>
                  </a:pPr>
                  <a:r>
                    <a:rPr lang="en-US" sz="1000" dirty="0" smtClean="0">
                      <a:latin typeface="Courier New" panose="02070309020205020404" pitchFamily="49" charset="0"/>
                      <a:cs typeface="Courier New" panose="02070309020205020404" pitchFamily="49" charset="0"/>
                    </a:rPr>
                    <a:t>Lingnan </a:t>
                  </a:r>
                  <a:r>
                    <a:rPr lang="en-US" sz="1000" dirty="0">
                      <a:latin typeface="Courier New" panose="02070309020205020404" pitchFamily="49" charset="0"/>
                      <a:cs typeface="Courier New" panose="02070309020205020404" pitchFamily="49" charset="0"/>
                    </a:rPr>
                    <a:t>University, Department of Economics, 8 Castle Peak </a:t>
                  </a:r>
                  <a:r>
                    <a:rPr lang="en-US" sz="1000" dirty="0" smtClean="0">
                      <a:latin typeface="Courier New" panose="02070309020205020404" pitchFamily="49" charset="0"/>
                      <a:cs typeface="Courier New" panose="02070309020205020404" pitchFamily="49" charset="0"/>
                    </a:rPr>
                    <a:t> Road</a:t>
                  </a:r>
                  <a:r>
                    <a:rPr lang="en-US" sz="1000" dirty="0">
                      <a:latin typeface="Courier New" panose="02070309020205020404" pitchFamily="49" charset="0"/>
                      <a:cs typeface="Courier New" panose="02070309020205020404" pitchFamily="49" charset="0"/>
                    </a:rPr>
                    <a:t>, N.T., Hong </a:t>
                  </a:r>
                  <a:r>
                    <a:rPr lang="en-US" sz="1000" dirty="0" smtClean="0">
                      <a:latin typeface="Courier New" panose="02070309020205020404" pitchFamily="49" charset="0"/>
                      <a:cs typeface="Courier New" panose="02070309020205020404" pitchFamily="49" charset="0"/>
                    </a:rPr>
                    <a:t>Kong</a:t>
                  </a:r>
                </a:p>
                <a:p>
                  <a:pPr marL="274320" indent="-171450" fontAlgn="base">
                    <a:lnSpc>
                      <a:spcPts val="1000"/>
                    </a:lnSpc>
                    <a:buFont typeface="Arial" panose="020B0604020202020204" pitchFamily="34" charset="0"/>
                    <a:buChar char="•"/>
                  </a:pPr>
                  <a:endParaRPr lang="en-US" sz="1000" dirty="0">
                    <a:latin typeface="Courier New" panose="02070309020205020404" pitchFamily="49" charset="0"/>
                    <a:cs typeface="Courier New" panose="02070309020205020404" pitchFamily="49" charset="0"/>
                  </a:endParaRPr>
                </a:p>
                <a:p>
                  <a:pPr marL="274320" indent="-171450" fontAlgn="base">
                    <a:lnSpc>
                      <a:spcPts val="1000"/>
                    </a:lnSpc>
                    <a:buFont typeface="Arial" panose="020B0604020202020204" pitchFamily="34" charset="0"/>
                    <a:buChar char="•"/>
                  </a:pPr>
                  <a:r>
                    <a:rPr lang="en-US" sz="1000" dirty="0" smtClean="0">
                      <a:latin typeface="Courier New" panose="02070309020205020404" pitchFamily="49" charset="0"/>
                      <a:cs typeface="Courier New" panose="02070309020205020404" pitchFamily="49" charset="0"/>
                    </a:rPr>
                    <a:t>UGC</a:t>
                  </a:r>
                  <a:endParaRPr lang="en-US" sz="1000" dirty="0">
                    <a:latin typeface="Courier New" panose="02070309020205020404" pitchFamily="49" charset="0"/>
                    <a:cs typeface="Courier New" panose="02070309020205020404" pitchFamily="49" charset="0"/>
                  </a:endParaRPr>
                </a:p>
                <a:p>
                  <a:pPr marL="274320" indent="-171450" fontAlgn="base">
                    <a:lnSpc>
                      <a:spcPts val="1000"/>
                    </a:lnSpc>
                    <a:buFont typeface="Arial" panose="020B0604020202020204" pitchFamily="34" charset="0"/>
                    <a:buChar char="•"/>
                  </a:pPr>
                  <a:r>
                    <a:rPr lang="en-US" sz="1000" dirty="0">
                      <a:latin typeface="Courier New" panose="02070309020205020404" pitchFamily="49" charset="0"/>
                      <a:cs typeface="Courier New" panose="02070309020205020404" pitchFamily="49" charset="0"/>
                    </a:rPr>
                    <a:t>University Grant Committee</a:t>
                  </a:r>
                </a:p>
                <a:p>
                  <a:pPr marL="274320">
                    <a:lnSpc>
                      <a:spcPts val="1000"/>
                    </a:lnSpc>
                  </a:pPr>
                  <a:endParaRPr lang="en-US" sz="1000" dirty="0" smtClean="0">
                    <a:solidFill>
                      <a:srgbClr val="1C4587"/>
                    </a:solidFill>
                    <a:latin typeface="Courier New" panose="02070309020205020404" pitchFamily="49" charset="0"/>
                  </a:endParaRPr>
                </a:p>
              </p:txBody>
            </p:sp>
            <p:sp>
              <p:nvSpPr>
                <p:cNvPr id="94" name="Rectangle 93"/>
                <p:cNvSpPr/>
                <p:nvPr/>
              </p:nvSpPr>
              <p:spPr>
                <a:xfrm>
                  <a:off x="6231044" y="4349173"/>
                  <a:ext cx="5600738" cy="461665"/>
                </a:xfrm>
                <a:prstGeom prst="rect">
                  <a:avLst/>
                </a:prstGeom>
              </p:spPr>
              <p:txBody>
                <a:bodyPr wrap="square">
                  <a:spAutoFit/>
                </a:bodyPr>
                <a:lstStyle/>
                <a:p>
                  <a:pPr fontAlgn="base"/>
                  <a:r>
                    <a:rPr lang="en-US" sz="1200" b="1" dirty="0" smtClean="0">
                      <a:solidFill>
                        <a:srgbClr val="8A0000"/>
                      </a:solidFill>
                      <a:latin typeface="Century Gothic" panose="020B0502020202020204" pitchFamily="34" charset="0"/>
                    </a:rPr>
                    <a:t>QUERIES</a:t>
                  </a:r>
                  <a:r>
                    <a:rPr lang="en-US" sz="1200" dirty="0" smtClean="0">
                      <a:solidFill>
                        <a:srgbClr val="8A0000"/>
                      </a:solidFill>
                      <a:latin typeface="Century Gothic" panose="020B0502020202020204" pitchFamily="34" charset="0"/>
                    </a:rPr>
                    <a:t> e.g. Can Lingnan Scholars tell how many external collaborators are from California, US</a:t>
                  </a:r>
                  <a:endParaRPr lang="en-US" sz="1200" b="1" dirty="0">
                    <a:solidFill>
                      <a:srgbClr val="8A0000"/>
                    </a:solidFill>
                    <a:latin typeface="Century Gothic" panose="020B0502020202020204" pitchFamily="34" charset="0"/>
                  </a:endParaRPr>
                </a:p>
              </p:txBody>
            </p:sp>
            <p:sp>
              <p:nvSpPr>
                <p:cNvPr id="95" name="Rectangle 94"/>
                <p:cNvSpPr/>
                <p:nvPr/>
              </p:nvSpPr>
              <p:spPr>
                <a:xfrm>
                  <a:off x="6451293" y="4853094"/>
                  <a:ext cx="4510867" cy="400110"/>
                </a:xfrm>
                <a:prstGeom prst="rect">
                  <a:avLst/>
                </a:prstGeom>
              </p:spPr>
              <p:txBody>
                <a:bodyPr wrap="square">
                  <a:spAutoFit/>
                </a:bodyPr>
                <a:lstStyle/>
                <a:p>
                  <a:pPr marL="274320" indent="-171450">
                    <a:lnSpc>
                      <a:spcPts val="1200"/>
                    </a:lnSpc>
                    <a:buFont typeface="Arial" panose="020B0604020202020204" pitchFamily="34" charset="0"/>
                    <a:buChar char="•"/>
                  </a:pPr>
                  <a:r>
                    <a:rPr lang="en-US" sz="1000" dirty="0" smtClean="0">
                      <a:solidFill>
                        <a:srgbClr val="1C4587"/>
                      </a:solidFill>
                      <a:latin typeface="Courier New" panose="02070309020205020404" pitchFamily="49" charset="0"/>
                    </a:rPr>
                    <a:t>Claimed the Legacy could tell</a:t>
                  </a:r>
                </a:p>
                <a:p>
                  <a:pPr marL="274320" indent="-171450">
                    <a:lnSpc>
                      <a:spcPts val="1200"/>
                    </a:lnSpc>
                    <a:buFont typeface="Arial" panose="020B0604020202020204" pitchFamily="34" charset="0"/>
                    <a:buChar char="•"/>
                  </a:pPr>
                  <a:r>
                    <a:rPr lang="en-US" sz="1000" dirty="0" smtClean="0">
                      <a:solidFill>
                        <a:srgbClr val="1C4587"/>
                      </a:solidFill>
                      <a:latin typeface="Courier New" panose="02070309020205020404" pitchFamily="49" charset="0"/>
                    </a:rPr>
                    <a:t>Expect answer express only with Yes / No </a:t>
                  </a:r>
                  <a:endParaRPr lang="en-US" sz="1000" dirty="0">
                    <a:latin typeface="Courier New" panose="02070309020205020404" pitchFamily="49" charset="0"/>
                    <a:cs typeface="Courier New" panose="02070309020205020404" pitchFamily="49" charset="0"/>
                  </a:endParaRPr>
                </a:p>
              </p:txBody>
            </p:sp>
          </p:grpSp>
          <p:sp>
            <p:nvSpPr>
              <p:cNvPr id="36" name="Rectangle 35"/>
              <p:cNvSpPr/>
              <p:nvPr/>
            </p:nvSpPr>
            <p:spPr>
              <a:xfrm>
                <a:off x="8967519" y="2691701"/>
                <a:ext cx="4510867" cy="477054"/>
              </a:xfrm>
              <a:prstGeom prst="rect">
                <a:avLst/>
              </a:prstGeom>
            </p:spPr>
            <p:txBody>
              <a:bodyPr wrap="square">
                <a:spAutoFit/>
              </a:bodyPr>
              <a:lstStyle/>
              <a:p>
                <a:pPr marL="274320">
                  <a:lnSpc>
                    <a:spcPts val="1000"/>
                  </a:lnSpc>
                </a:pPr>
                <a:endParaRPr lang="en-US" sz="1000" dirty="0" smtClean="0">
                  <a:solidFill>
                    <a:srgbClr val="1C4587"/>
                  </a:solidFill>
                  <a:latin typeface="Courier New" panose="02070309020205020404" pitchFamily="49" charset="0"/>
                </a:endParaRPr>
              </a:p>
              <a:p>
                <a:pPr marL="274320" indent="-171450" fontAlgn="base">
                  <a:lnSpc>
                    <a:spcPts val="1000"/>
                  </a:lnSpc>
                  <a:buFont typeface="Arial" panose="020B0604020202020204" pitchFamily="34" charset="0"/>
                  <a:buChar char="•"/>
                </a:pPr>
                <a:r>
                  <a:rPr lang="en-US" sz="1000" dirty="0" smtClean="0">
                    <a:latin typeface="Courier New" panose="02070309020205020404" pitchFamily="49" charset="0"/>
                    <a:cs typeface="Courier New" panose="02070309020205020404" pitchFamily="49" charset="0"/>
                  </a:rPr>
                  <a:t>Stanford University</a:t>
                </a:r>
                <a:endParaRPr lang="en-US" sz="1000" dirty="0">
                  <a:latin typeface="Courier New" panose="02070309020205020404" pitchFamily="49" charset="0"/>
                  <a:cs typeface="Courier New" panose="02070309020205020404" pitchFamily="49" charset="0"/>
                </a:endParaRPr>
              </a:p>
              <a:p>
                <a:pPr marL="274320" indent="-171450" fontAlgn="base">
                  <a:lnSpc>
                    <a:spcPts val="1000"/>
                  </a:lnSpc>
                  <a:buFont typeface="Arial" panose="020B0604020202020204" pitchFamily="34" charset="0"/>
                  <a:buChar char="•"/>
                </a:pPr>
                <a:r>
                  <a:rPr lang="en-US" sz="1000" dirty="0" err="1" smtClean="0">
                    <a:latin typeface="Courier New" panose="02070309020205020404" pitchFamily="49" charset="0"/>
                    <a:cs typeface="Courier New" panose="02070309020205020404" pitchFamily="49" charset="0"/>
                  </a:rPr>
                  <a:t>Standford</a:t>
                </a:r>
                <a:r>
                  <a:rPr lang="en-US" sz="1000" dirty="0" smtClean="0">
                    <a:latin typeface="Courier New" panose="02070309020205020404" pitchFamily="49" charset="0"/>
                    <a:cs typeface="Courier New" panose="02070309020205020404" pitchFamily="49" charset="0"/>
                  </a:rPr>
                  <a:t> University</a:t>
                </a:r>
                <a:endParaRPr lang="en-US" sz="1000" dirty="0">
                  <a:latin typeface="Courier New" panose="02070309020205020404" pitchFamily="49" charset="0"/>
                  <a:cs typeface="Courier New" panose="02070309020205020404" pitchFamily="49" charset="0"/>
                </a:endParaRPr>
              </a:p>
            </p:txBody>
          </p:sp>
        </p:grpSp>
        <p:grpSp>
          <p:nvGrpSpPr>
            <p:cNvPr id="5" name="Group 4"/>
            <p:cNvGrpSpPr/>
            <p:nvPr/>
          </p:nvGrpSpPr>
          <p:grpSpPr>
            <a:xfrm>
              <a:off x="6251723" y="5467484"/>
              <a:ext cx="5451675" cy="1171442"/>
              <a:chOff x="6485215" y="5474429"/>
              <a:chExt cx="5451675" cy="1171442"/>
            </a:xfrm>
          </p:grpSpPr>
          <p:sp>
            <p:nvSpPr>
              <p:cNvPr id="25" name="Rectangle 24"/>
              <p:cNvSpPr/>
              <p:nvPr/>
            </p:nvSpPr>
            <p:spPr>
              <a:xfrm>
                <a:off x="6603451" y="5474429"/>
                <a:ext cx="5112963" cy="56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20000"/>
                      <a:lumOff val="80000"/>
                    </a:schemeClr>
                  </a:solidFill>
                </a:endParaRPr>
              </a:p>
            </p:txBody>
          </p:sp>
          <p:sp>
            <p:nvSpPr>
              <p:cNvPr id="38" name="Rectangle 37"/>
              <p:cNvSpPr/>
              <p:nvPr/>
            </p:nvSpPr>
            <p:spPr>
              <a:xfrm>
                <a:off x="6485215" y="5750124"/>
                <a:ext cx="577141" cy="220573"/>
              </a:xfrm>
              <a:prstGeom prst="rect">
                <a:avLst/>
              </a:prstGeom>
            </p:spPr>
            <p:txBody>
              <a:bodyPr wrap="square">
                <a:spAutoFit/>
              </a:bodyPr>
              <a:lstStyle/>
              <a:p>
                <a:pPr marL="102870">
                  <a:lnSpc>
                    <a:spcPts val="1000"/>
                  </a:lnSpc>
                </a:pPr>
                <a:r>
                  <a:rPr lang="en-US" sz="2400" dirty="0" smtClean="0">
                    <a:solidFill>
                      <a:srgbClr val="111481"/>
                    </a:solidFill>
                    <a:latin typeface="Century Schoolbook" panose="02040604050505020304" pitchFamily="18" charset="0"/>
                  </a:rPr>
                  <a:t>“</a:t>
                </a:r>
                <a:endParaRPr lang="en-US" sz="2400" dirty="0">
                  <a:solidFill>
                    <a:srgbClr val="111481"/>
                  </a:solidFill>
                  <a:latin typeface="Century Schoolbook" panose="02040604050505020304" pitchFamily="18" charset="0"/>
                  <a:cs typeface="Courier New" panose="02070309020205020404" pitchFamily="49" charset="0"/>
                </a:endParaRPr>
              </a:p>
            </p:txBody>
          </p:sp>
          <p:sp>
            <p:nvSpPr>
              <p:cNvPr id="40" name="Rectangle 39"/>
              <p:cNvSpPr/>
              <p:nvPr/>
            </p:nvSpPr>
            <p:spPr>
              <a:xfrm>
                <a:off x="6705764" y="5540998"/>
                <a:ext cx="5010650" cy="451406"/>
              </a:xfrm>
              <a:prstGeom prst="rect">
                <a:avLst/>
              </a:prstGeom>
            </p:spPr>
            <p:txBody>
              <a:bodyPr wrap="square">
                <a:spAutoFit/>
              </a:bodyPr>
              <a:lstStyle/>
              <a:p>
                <a:pPr marL="102870">
                  <a:lnSpc>
                    <a:spcPts val="1400"/>
                  </a:lnSpc>
                </a:pPr>
                <a:r>
                  <a:rPr lang="en-US" altLang="zh-TW" sz="1200" dirty="0" smtClean="0">
                    <a:solidFill>
                      <a:srgbClr val="3333CC"/>
                    </a:solidFill>
                    <a:latin typeface="Century Schoolbook" panose="02040604050505020304" pitchFamily="18" charset="0"/>
                    <a:cs typeface="Arial" panose="020B0604020202020204" pitchFamily="34" charset="0"/>
                  </a:rPr>
                  <a:t>RIM-Stakeholders can be COMPETING </a:t>
                </a:r>
                <a:r>
                  <a:rPr lang="en-US" sz="1200" dirty="0" smtClean="0">
                    <a:solidFill>
                      <a:srgbClr val="3333CC"/>
                    </a:solidFill>
                    <a:latin typeface="Century Schoolbook" panose="02040604050505020304" pitchFamily="18" charset="0"/>
                    <a:cs typeface="Arial" panose="020B0604020202020204" pitchFamily="34" charset="0"/>
                  </a:rPr>
                  <a:t>with diverse perspectives against research process and custodial priorities </a:t>
                </a:r>
                <a:endParaRPr lang="en-US" sz="1200" dirty="0">
                  <a:solidFill>
                    <a:srgbClr val="3333CC"/>
                  </a:solidFill>
                  <a:latin typeface="Century Schoolbook" panose="02040604050505020304" pitchFamily="18" charset="0"/>
                  <a:cs typeface="Arial" panose="020B0604020202020204" pitchFamily="34" charset="0"/>
                </a:endParaRPr>
              </a:p>
            </p:txBody>
          </p:sp>
          <p:cxnSp>
            <p:nvCxnSpPr>
              <p:cNvPr id="42" name="Straight Connector 41"/>
              <p:cNvCxnSpPr/>
              <p:nvPr/>
            </p:nvCxnSpPr>
            <p:spPr>
              <a:xfrm>
                <a:off x="6603451" y="5481475"/>
                <a:ext cx="0" cy="570453"/>
              </a:xfrm>
              <a:prstGeom prst="line">
                <a:avLst/>
              </a:prstGeom>
              <a:ln w="19050">
                <a:solidFill>
                  <a:srgbClr val="111481"/>
                </a:solidFill>
              </a:ln>
            </p:spPr>
            <p:style>
              <a:lnRef idx="1">
                <a:schemeClr val="accent5"/>
              </a:lnRef>
              <a:fillRef idx="0">
                <a:schemeClr val="accent5"/>
              </a:fillRef>
              <a:effectRef idx="0">
                <a:schemeClr val="accent5"/>
              </a:effectRef>
              <a:fontRef idx="minor">
                <a:schemeClr val="tx1"/>
              </a:fontRef>
            </p:style>
          </p:cxnSp>
          <p:sp>
            <p:nvSpPr>
              <p:cNvPr id="41" name="Rectangle 40"/>
              <p:cNvSpPr/>
              <p:nvPr/>
            </p:nvSpPr>
            <p:spPr>
              <a:xfrm>
                <a:off x="6498657" y="6138040"/>
                <a:ext cx="5438233" cy="507831"/>
              </a:xfrm>
              <a:prstGeom prst="rect">
                <a:avLst/>
              </a:prstGeom>
            </p:spPr>
            <p:txBody>
              <a:bodyPr wrap="square">
                <a:spAutoFit/>
              </a:bodyPr>
              <a:lstStyle/>
              <a:p>
                <a:r>
                  <a:rPr lang="en-US" sz="900" dirty="0" smtClean="0">
                    <a:latin typeface="Arial Narrow" panose="020B0606020202030204" pitchFamily="34" charset="0"/>
                  </a:rPr>
                  <a:t>JISC, Imperial College and Elsevier (Aug 2010). </a:t>
                </a:r>
                <a:r>
                  <a:rPr lang="en-US" sz="900" b="1" dirty="0">
                    <a:latin typeface="Arial Narrow" panose="020B0606020202030204" pitchFamily="34" charset="0"/>
                  </a:rPr>
                  <a:t>Research Information Management</a:t>
                </a:r>
                <a:r>
                  <a:rPr lang="en-US" sz="900" b="1" dirty="0" smtClean="0">
                    <a:latin typeface="Arial Narrow" panose="020B0606020202030204" pitchFamily="34" charset="0"/>
                  </a:rPr>
                  <a:t>: Developing tools to inform the management of research and translating existing good practice </a:t>
                </a:r>
              </a:p>
              <a:p>
                <a:r>
                  <a:rPr lang="en-US" sz="900" dirty="0">
                    <a:latin typeface="Arial Narrow" panose="020B0606020202030204" pitchFamily="34" charset="0"/>
                    <a:hlinkClick r:id="rId5"/>
                  </a:rPr>
                  <a:t>https://</a:t>
                </a:r>
                <a:r>
                  <a:rPr lang="en-US" sz="900" dirty="0" smtClean="0">
                    <a:latin typeface="Arial Narrow" panose="020B0606020202030204" pitchFamily="34" charset="0"/>
                    <a:hlinkClick r:id="rId5"/>
                  </a:rPr>
                  <a:t>spiral.imperial.ac.uk/bitstream/10044/1/9024/1/Imperial%20College%20Research%20Information%20Management.pdf</a:t>
                </a:r>
                <a:r>
                  <a:rPr lang="en-US" sz="900" dirty="0" smtClean="0">
                    <a:latin typeface="Arial Narrow" panose="020B0606020202030204" pitchFamily="34" charset="0"/>
                  </a:rPr>
                  <a:t> </a:t>
                </a:r>
                <a:endParaRPr lang="en-US" sz="900" dirty="0">
                  <a:latin typeface="Arial Narrow" panose="020B0606020202030204" pitchFamily="34" charset="0"/>
                </a:endParaRPr>
              </a:p>
            </p:txBody>
          </p:sp>
        </p:grpSp>
      </p:grpSp>
    </p:spTree>
    <p:extLst>
      <p:ext uri="{BB962C8B-B14F-4D97-AF65-F5344CB8AC3E}">
        <p14:creationId xmlns:p14="http://schemas.microsoft.com/office/powerpoint/2010/main" val="3534981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Elbow Connector 55"/>
          <p:cNvCxnSpPr/>
          <p:nvPr/>
        </p:nvCxnSpPr>
        <p:spPr>
          <a:xfrm flipV="1">
            <a:off x="4291529" y="1888743"/>
            <a:ext cx="1581994" cy="1247398"/>
          </a:xfrm>
          <a:prstGeom prst="bentConnector3">
            <a:avLst>
              <a:gd name="adj1" fmla="val 775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p:cNvCxnSpPr>
            <a:endCxn id="97" idx="1"/>
          </p:cNvCxnSpPr>
          <p:nvPr/>
        </p:nvCxnSpPr>
        <p:spPr>
          <a:xfrm flipV="1">
            <a:off x="4455630" y="4424593"/>
            <a:ext cx="1581994" cy="1247398"/>
          </a:xfrm>
          <a:prstGeom prst="bentConnector3">
            <a:avLst>
              <a:gd name="adj1" fmla="val 77524"/>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93757" y="192559"/>
            <a:ext cx="6610472" cy="584775"/>
          </a:xfrm>
          <a:prstGeom prst="rect">
            <a:avLst/>
          </a:prstGeom>
          <a:noFill/>
        </p:spPr>
        <p:txBody>
          <a:bodyPr wrap="square" rtlCol="0">
            <a:spAutoFit/>
          </a:bodyPr>
          <a:lstStyle/>
          <a:p>
            <a:r>
              <a:rPr lang="en-US" altLang="zh-HK" sz="3200" dirty="0" smtClean="0">
                <a:solidFill>
                  <a:schemeClr val="tx1">
                    <a:lumMod val="65000"/>
                    <a:lumOff val="35000"/>
                  </a:schemeClr>
                </a:solidFill>
                <a:latin typeface="Century Gothic" panose="020B0502020202020204" pitchFamily="34" charset="0"/>
              </a:rPr>
              <a:t>Name Entries – </a:t>
            </a:r>
            <a:r>
              <a:rPr lang="en-US" altLang="zh-HK" sz="1600" dirty="0" smtClean="0">
                <a:solidFill>
                  <a:schemeClr val="tx1">
                    <a:lumMod val="65000"/>
                    <a:lumOff val="35000"/>
                  </a:schemeClr>
                </a:solidFill>
                <a:latin typeface="Century Gothic" panose="020B0502020202020204" pitchFamily="34" charset="0"/>
              </a:rPr>
              <a:t>with Authority Control concepts</a:t>
            </a:r>
            <a:endParaRPr lang="en-US" altLang="zh-HK" sz="1600" dirty="0">
              <a:solidFill>
                <a:schemeClr val="tx1">
                  <a:lumMod val="65000"/>
                  <a:lumOff val="35000"/>
                </a:schemeClr>
              </a:solidFill>
              <a:latin typeface="KaiTi" panose="02010609060101010101" pitchFamily="49" charset="-122"/>
              <a:ea typeface="KaiTi" panose="02010609060101010101" pitchFamily="49" charset="-122"/>
            </a:endParaRPr>
          </a:p>
        </p:txBody>
      </p:sp>
      <p:grpSp>
        <p:nvGrpSpPr>
          <p:cNvPr id="3" name="Group 2"/>
          <p:cNvGrpSpPr/>
          <p:nvPr/>
        </p:nvGrpSpPr>
        <p:grpSpPr>
          <a:xfrm>
            <a:off x="251309" y="1429332"/>
            <a:ext cx="732962" cy="591433"/>
            <a:chOff x="-148963" y="1560635"/>
            <a:chExt cx="732962" cy="591433"/>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42" y="1560635"/>
              <a:ext cx="426721" cy="426721"/>
            </a:xfrm>
            <a:prstGeom prst="rect">
              <a:avLst/>
            </a:prstGeom>
          </p:spPr>
        </p:pic>
        <p:sp>
          <p:nvSpPr>
            <p:cNvPr id="15" name="Rectangle 14"/>
            <p:cNvSpPr/>
            <p:nvPr/>
          </p:nvSpPr>
          <p:spPr>
            <a:xfrm>
              <a:off x="-148963" y="1845959"/>
              <a:ext cx="732962" cy="306109"/>
            </a:xfrm>
            <a:prstGeom prst="rect">
              <a:avLst/>
            </a:prstGeom>
          </p:spPr>
          <p:txBody>
            <a:bodyPr wrap="square">
              <a:spAutoFit/>
            </a:bodyPr>
            <a:lstStyle/>
            <a:p>
              <a:pPr>
                <a:lnSpc>
                  <a:spcPts val="1800"/>
                </a:lnSpc>
              </a:pP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Persons</a:t>
              </a:r>
            </a:p>
          </p:txBody>
        </p:sp>
      </p:grpSp>
      <p:grpSp>
        <p:nvGrpSpPr>
          <p:cNvPr id="5" name="Group 4"/>
          <p:cNvGrpSpPr/>
          <p:nvPr/>
        </p:nvGrpSpPr>
        <p:grpSpPr>
          <a:xfrm>
            <a:off x="49065" y="4349859"/>
            <a:ext cx="1056577" cy="567389"/>
            <a:chOff x="83649" y="4241224"/>
            <a:chExt cx="1056577" cy="567389"/>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56" y="4241224"/>
              <a:ext cx="388953" cy="371472"/>
            </a:xfrm>
            <a:prstGeom prst="rect">
              <a:avLst/>
            </a:prstGeom>
            <a:solidFill>
              <a:schemeClr val="bg1"/>
            </a:solidFill>
          </p:spPr>
        </p:pic>
        <p:sp>
          <p:nvSpPr>
            <p:cNvPr id="16" name="Rectangle 15"/>
            <p:cNvSpPr/>
            <p:nvPr/>
          </p:nvSpPr>
          <p:spPr>
            <a:xfrm>
              <a:off x="83649" y="4485448"/>
              <a:ext cx="1056577" cy="323165"/>
            </a:xfrm>
            <a:prstGeom prst="rect">
              <a:avLst/>
            </a:prstGeom>
          </p:spPr>
          <p:txBody>
            <a:bodyPr wrap="square">
              <a:spAutoFit/>
            </a:bodyPr>
            <a:lstStyle/>
            <a:p>
              <a:pPr>
                <a:lnSpc>
                  <a:spcPts val="1800"/>
                </a:lnSpc>
              </a:pPr>
              <a:r>
                <a:rPr lang="en-US" sz="1200" b="1" dirty="0" smtClean="0">
                  <a:solidFill>
                    <a:schemeClr val="tx1">
                      <a:lumMod val="85000"/>
                      <a:lumOff val="15000"/>
                    </a:schemeClr>
                  </a:solidFill>
                  <a:latin typeface="Calibri Light" panose="020F0302020204030204" pitchFamily="34" charset="0"/>
                  <a:cs typeface="Calibri Light" panose="020F0302020204030204" pitchFamily="34" charset="0"/>
                </a:rPr>
                <a:t>Organizations</a:t>
              </a:r>
            </a:p>
          </p:txBody>
        </p:sp>
      </p:grpSp>
      <p:cxnSp>
        <p:nvCxnSpPr>
          <p:cNvPr id="87" name="Straight Connector 86"/>
          <p:cNvCxnSpPr/>
          <p:nvPr/>
        </p:nvCxnSpPr>
        <p:spPr>
          <a:xfrm>
            <a:off x="8371754" y="1241832"/>
            <a:ext cx="0" cy="5429935"/>
          </a:xfrm>
          <a:prstGeom prst="line">
            <a:avLst/>
          </a:prstGeom>
        </p:spPr>
        <p:style>
          <a:lnRef idx="1">
            <a:schemeClr val="accent3"/>
          </a:lnRef>
          <a:fillRef idx="0">
            <a:schemeClr val="accent3"/>
          </a:fillRef>
          <a:effectRef idx="0">
            <a:schemeClr val="accent3"/>
          </a:effectRef>
          <a:fontRef idx="minor">
            <a:schemeClr val="tx1"/>
          </a:fontRef>
        </p:style>
      </p:cxnSp>
      <p:sp>
        <p:nvSpPr>
          <p:cNvPr id="36" name="TextBox 35"/>
          <p:cNvSpPr txBox="1"/>
          <p:nvPr/>
        </p:nvSpPr>
        <p:spPr>
          <a:xfrm>
            <a:off x="8585399" y="875101"/>
            <a:ext cx="4679677" cy="307777"/>
          </a:xfrm>
          <a:prstGeom prst="rect">
            <a:avLst/>
          </a:prstGeom>
          <a:noFill/>
        </p:spPr>
        <p:txBody>
          <a:bodyPr wrap="square" rtlCol="0">
            <a:spAutoFit/>
          </a:bodyPr>
          <a:lstStyle/>
          <a:p>
            <a:r>
              <a:rPr lang="en-US" altLang="zh-HK" sz="1400" b="1" dirty="0" smtClean="0">
                <a:solidFill>
                  <a:srgbClr val="002060"/>
                </a:solidFill>
                <a:latin typeface="Century Gothic" panose="020B0502020202020204" pitchFamily="34" charset="0"/>
              </a:rPr>
              <a:t>Core Entities – </a:t>
            </a:r>
          </a:p>
        </p:txBody>
      </p:sp>
      <p:pic>
        <p:nvPicPr>
          <p:cNvPr id="34" name="Picture 33"/>
          <p:cNvPicPr>
            <a:picLocks noChangeAspect="1"/>
          </p:cNvPicPr>
          <p:nvPr/>
        </p:nvPicPr>
        <p:blipFill>
          <a:blip r:embed="rId4"/>
          <a:stretch>
            <a:fillRect/>
          </a:stretch>
        </p:blipFill>
        <p:spPr>
          <a:xfrm>
            <a:off x="1106318" y="1400441"/>
            <a:ext cx="4284627" cy="26768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p:cNvPicPr>
            <a:picLocks noChangeAspect="1"/>
          </p:cNvPicPr>
          <p:nvPr/>
        </p:nvPicPr>
        <p:blipFill>
          <a:blip r:embed="rId5"/>
          <a:stretch>
            <a:fillRect/>
          </a:stretch>
        </p:blipFill>
        <p:spPr>
          <a:xfrm>
            <a:off x="1105642" y="4268157"/>
            <a:ext cx="4339684" cy="23305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8" name="TextBox 37"/>
          <p:cNvSpPr txBox="1"/>
          <p:nvPr/>
        </p:nvSpPr>
        <p:spPr>
          <a:xfrm>
            <a:off x="5858808" y="1083318"/>
            <a:ext cx="2094720" cy="276999"/>
          </a:xfrm>
          <a:prstGeom prst="rect">
            <a:avLst/>
          </a:prstGeom>
          <a:noFill/>
        </p:spPr>
        <p:txBody>
          <a:bodyPr wrap="square" rtlCol="0">
            <a:spAutoFit/>
          </a:bodyPr>
          <a:lstStyle/>
          <a:p>
            <a:r>
              <a:rPr lang="en-US" altLang="zh-HK" sz="1200" dirty="0" smtClean="0">
                <a:solidFill>
                  <a:srgbClr val="004FEE"/>
                </a:solidFill>
                <a:latin typeface="Century Gothic" panose="020B0502020202020204" pitchFamily="34" charset="0"/>
              </a:rPr>
              <a:t>Map with Core Entities</a:t>
            </a:r>
            <a:endParaRPr lang="en-US" altLang="zh-HK" sz="1200" dirty="0">
              <a:solidFill>
                <a:srgbClr val="004FEE"/>
              </a:solidFill>
              <a:latin typeface="KaiTi" panose="02010609060101010101" pitchFamily="49" charset="-122"/>
              <a:ea typeface="KaiTi" panose="02010609060101010101" pitchFamily="49" charset="-122"/>
            </a:endParaRPr>
          </a:p>
        </p:txBody>
      </p:sp>
      <p:sp>
        <p:nvSpPr>
          <p:cNvPr id="24" name="Rounded Rectangle 23"/>
          <p:cNvSpPr/>
          <p:nvPr/>
        </p:nvSpPr>
        <p:spPr>
          <a:xfrm>
            <a:off x="5912177" y="1448937"/>
            <a:ext cx="1700358" cy="243434"/>
          </a:xfrm>
          <a:prstGeom prst="roundRect">
            <a:avLst/>
          </a:prstGeom>
          <a:solidFill>
            <a:schemeClr val="accent6">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050" dirty="0" smtClean="0">
                <a:solidFill>
                  <a:schemeClr val="tx1">
                    <a:lumMod val="65000"/>
                    <a:lumOff val="35000"/>
                  </a:schemeClr>
                </a:solidFill>
                <a:latin typeface="Courier New" panose="02070309020205020404" pitchFamily="49" charset="0"/>
                <a:cs typeface="Courier New" panose="02070309020205020404" pitchFamily="49" charset="0"/>
              </a:rPr>
              <a:t>Chan Tai Man David</a:t>
            </a:r>
            <a:endParaRPr lang="en-US" sz="1050"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60" name="Rounded Rectangle 59"/>
          <p:cNvSpPr/>
          <p:nvPr/>
        </p:nvSpPr>
        <p:spPr>
          <a:xfrm>
            <a:off x="5912177" y="1806002"/>
            <a:ext cx="1700358" cy="228693"/>
          </a:xfrm>
          <a:prstGeom prst="roundRect">
            <a:avLst/>
          </a:prstGeom>
          <a:solidFill>
            <a:schemeClr val="accent6">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050" dirty="0" smtClean="0">
                <a:solidFill>
                  <a:schemeClr val="tx1">
                    <a:lumMod val="65000"/>
                    <a:lumOff val="35000"/>
                  </a:schemeClr>
                </a:solidFill>
                <a:latin typeface="Courier New" panose="02070309020205020404" pitchFamily="49" charset="0"/>
                <a:cs typeface="Courier New" panose="02070309020205020404" pitchFamily="49" charset="0"/>
              </a:rPr>
              <a:t>Chan T. M.</a:t>
            </a:r>
            <a:endParaRPr lang="en-US" sz="1050"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61" name="Rounded Rectangle 60"/>
          <p:cNvSpPr/>
          <p:nvPr/>
        </p:nvSpPr>
        <p:spPr>
          <a:xfrm>
            <a:off x="5912177" y="2194489"/>
            <a:ext cx="1700358" cy="232216"/>
          </a:xfrm>
          <a:prstGeom prst="roundRect">
            <a:avLst/>
          </a:prstGeom>
          <a:solidFill>
            <a:schemeClr val="accent6">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050" dirty="0" smtClean="0">
                <a:solidFill>
                  <a:schemeClr val="tx1">
                    <a:lumMod val="65000"/>
                    <a:lumOff val="35000"/>
                  </a:schemeClr>
                </a:solidFill>
                <a:latin typeface="Courier New" panose="02070309020205020404" pitchFamily="49" charset="0"/>
                <a:cs typeface="Courier New" panose="02070309020205020404" pitchFamily="49" charset="0"/>
              </a:rPr>
              <a:t>David Chan</a:t>
            </a:r>
            <a:endParaRPr lang="en-US" sz="1050"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96" name="Rounded Rectangle 95"/>
          <p:cNvSpPr/>
          <p:nvPr/>
        </p:nvSpPr>
        <p:spPr>
          <a:xfrm>
            <a:off x="6057052" y="3724001"/>
            <a:ext cx="1916766" cy="271613"/>
          </a:xfrm>
          <a:prstGeom prst="roundRect">
            <a:avLst/>
          </a:prstGeom>
          <a:solidFill>
            <a:schemeClr val="accent4">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102870" fontAlgn="base">
              <a:lnSpc>
                <a:spcPts val="1000"/>
              </a:lnSpc>
            </a:pPr>
            <a:r>
              <a:rPr lang="en-US" sz="1000" dirty="0">
                <a:solidFill>
                  <a:schemeClr val="tx1">
                    <a:lumMod val="65000"/>
                    <a:lumOff val="35000"/>
                  </a:schemeClr>
                </a:solidFill>
                <a:latin typeface="Courier New" panose="02070309020205020404" pitchFamily="49" charset="0"/>
                <a:cs typeface="Courier New" panose="02070309020205020404" pitchFamily="49" charset="0"/>
              </a:rPr>
              <a:t>Dept. of Economics, Lingnan University</a:t>
            </a:r>
          </a:p>
        </p:txBody>
      </p:sp>
      <p:sp>
        <p:nvSpPr>
          <p:cNvPr id="97" name="Rounded Rectangle 96"/>
          <p:cNvSpPr/>
          <p:nvPr/>
        </p:nvSpPr>
        <p:spPr>
          <a:xfrm>
            <a:off x="6037624" y="4127854"/>
            <a:ext cx="1967774" cy="593477"/>
          </a:xfrm>
          <a:prstGeom prst="roundRect">
            <a:avLst/>
          </a:prstGeom>
          <a:solidFill>
            <a:schemeClr val="accent4">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000" dirty="0" smtClean="0">
                <a:solidFill>
                  <a:schemeClr val="tx1">
                    <a:lumMod val="65000"/>
                    <a:lumOff val="35000"/>
                  </a:schemeClr>
                </a:solidFill>
                <a:latin typeface="Courier New" panose="02070309020205020404" pitchFamily="49" charset="0"/>
                <a:cs typeface="Courier New" panose="02070309020205020404" pitchFamily="49" charset="0"/>
              </a:rPr>
              <a:t>Lingnan </a:t>
            </a:r>
            <a:r>
              <a:rPr lang="en-US" sz="1000" dirty="0">
                <a:solidFill>
                  <a:schemeClr val="tx1">
                    <a:lumMod val="65000"/>
                    <a:lumOff val="35000"/>
                  </a:schemeClr>
                </a:solidFill>
                <a:latin typeface="Courier New" panose="02070309020205020404" pitchFamily="49" charset="0"/>
                <a:cs typeface="Courier New" panose="02070309020205020404" pitchFamily="49" charset="0"/>
              </a:rPr>
              <a:t>University, Department of Economics, 8 </a:t>
            </a:r>
            <a:r>
              <a:rPr lang="en-US" sz="1000" dirty="0" smtClean="0">
                <a:solidFill>
                  <a:schemeClr val="tx1">
                    <a:lumMod val="65000"/>
                    <a:lumOff val="35000"/>
                  </a:schemeClr>
                </a:solidFill>
                <a:latin typeface="Courier New" panose="02070309020205020404" pitchFamily="49" charset="0"/>
                <a:cs typeface="Courier New" panose="02070309020205020404" pitchFamily="49" charset="0"/>
              </a:rPr>
              <a:t>Castle Tuen Mun</a:t>
            </a:r>
            <a:endParaRPr lang="en-US" sz="1000" dirty="0">
              <a:solidFill>
                <a:schemeClr val="tx1">
                  <a:lumMod val="65000"/>
                  <a:lumOff val="35000"/>
                </a:schemeClr>
              </a:solidFill>
              <a:latin typeface="Courier New" panose="02070309020205020404" pitchFamily="49" charset="0"/>
              <a:cs typeface="Courier New" panose="02070309020205020404" pitchFamily="49" charset="0"/>
            </a:endParaRPr>
          </a:p>
        </p:txBody>
      </p:sp>
      <p:grpSp>
        <p:nvGrpSpPr>
          <p:cNvPr id="104" name="Group 103"/>
          <p:cNvGrpSpPr/>
          <p:nvPr/>
        </p:nvGrpSpPr>
        <p:grpSpPr>
          <a:xfrm>
            <a:off x="8780396" y="1565578"/>
            <a:ext cx="1878485" cy="477826"/>
            <a:chOff x="9055852" y="1328324"/>
            <a:chExt cx="1878485" cy="477826"/>
          </a:xfrm>
        </p:grpSpPr>
        <p:grpSp>
          <p:nvGrpSpPr>
            <p:cNvPr id="43" name="Group 42"/>
            <p:cNvGrpSpPr/>
            <p:nvPr/>
          </p:nvGrpSpPr>
          <p:grpSpPr>
            <a:xfrm>
              <a:off x="9055852" y="1365859"/>
              <a:ext cx="1700358" cy="440291"/>
              <a:chOff x="8502111" y="1676473"/>
              <a:chExt cx="1700358" cy="440291"/>
            </a:xfrm>
          </p:grpSpPr>
          <p:sp>
            <p:nvSpPr>
              <p:cNvPr id="63" name="Rounded Rectangle 62"/>
              <p:cNvSpPr/>
              <p:nvPr/>
            </p:nvSpPr>
            <p:spPr>
              <a:xfrm>
                <a:off x="8502111" y="1872707"/>
                <a:ext cx="1700358" cy="244057"/>
              </a:xfrm>
              <a:prstGeom prst="roundRect">
                <a:avLst/>
              </a:prstGeom>
              <a:solidFill>
                <a:schemeClr val="accent2">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050" b="1" dirty="0" smtClean="0">
                    <a:solidFill>
                      <a:schemeClr val="tx1">
                        <a:lumMod val="65000"/>
                        <a:lumOff val="35000"/>
                      </a:schemeClr>
                    </a:solidFill>
                    <a:latin typeface="Courier New" panose="02070309020205020404" pitchFamily="49" charset="0"/>
                    <a:cs typeface="Courier New" panose="02070309020205020404" pitchFamily="49" charset="0"/>
                  </a:rPr>
                  <a:t>Chan Tai Man David</a:t>
                </a:r>
                <a:endParaRPr lang="en-US" sz="1050" b="1"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67" name="TextBox 66"/>
              <p:cNvSpPr txBox="1"/>
              <p:nvPr/>
            </p:nvSpPr>
            <p:spPr>
              <a:xfrm>
                <a:off x="8902006" y="1676473"/>
                <a:ext cx="1034878" cy="261610"/>
              </a:xfrm>
              <a:prstGeom prst="rect">
                <a:avLst/>
              </a:prstGeom>
              <a:noFill/>
            </p:spPr>
            <p:txBody>
              <a:bodyPr wrap="square" rtlCol="0">
                <a:spAutoFit/>
              </a:bodyPr>
              <a:lstStyle/>
              <a:p>
                <a:r>
                  <a:rPr lang="en-US" altLang="zh-HK" sz="1100" b="1" dirty="0" smtClean="0">
                    <a:solidFill>
                      <a:srgbClr val="002060"/>
                    </a:solidFill>
                    <a:latin typeface="Century Gothic" panose="020B0502020202020204" pitchFamily="34" charset="0"/>
                  </a:rPr>
                  <a:t>CORE</a:t>
                </a:r>
              </a:p>
            </p:txBody>
          </p:sp>
        </p:grpSp>
        <p:sp>
          <p:nvSpPr>
            <p:cNvPr id="101" name="Rectangle 100"/>
            <p:cNvSpPr/>
            <p:nvPr/>
          </p:nvSpPr>
          <p:spPr>
            <a:xfrm>
              <a:off x="9867504" y="1328324"/>
              <a:ext cx="1066833" cy="323165"/>
            </a:xfrm>
            <a:prstGeom prst="rect">
              <a:avLst/>
            </a:prstGeom>
          </p:spPr>
          <p:txBody>
            <a:bodyPr wrap="square">
              <a:spAutoFit/>
            </a:bodyPr>
            <a:lstStyle/>
            <a:p>
              <a:pPr>
                <a:lnSpc>
                  <a:spcPts val="1800"/>
                </a:lnSpc>
              </a:pPr>
              <a:r>
                <a:rPr lang="en-US" sz="900" dirty="0" smtClean="0">
                  <a:solidFill>
                    <a:schemeClr val="tx1">
                      <a:lumMod val="85000"/>
                      <a:lumOff val="15000"/>
                    </a:schemeClr>
                  </a:solidFill>
                  <a:latin typeface="Calibri Light" panose="020F0302020204030204" pitchFamily="34" charset="0"/>
                  <a:cs typeface="Calibri Light" panose="020F0302020204030204" pitchFamily="34" charset="0"/>
                </a:rPr>
                <a:t>LU-Researchers</a:t>
              </a:r>
            </a:p>
          </p:txBody>
        </p:sp>
      </p:grpSp>
      <p:grpSp>
        <p:nvGrpSpPr>
          <p:cNvPr id="135" name="Group 134"/>
          <p:cNvGrpSpPr/>
          <p:nvPr/>
        </p:nvGrpSpPr>
        <p:grpSpPr>
          <a:xfrm>
            <a:off x="8786151" y="3825645"/>
            <a:ext cx="1850465" cy="551840"/>
            <a:chOff x="9167628" y="3724632"/>
            <a:chExt cx="1850465" cy="551840"/>
          </a:xfrm>
        </p:grpSpPr>
        <p:sp>
          <p:nvSpPr>
            <p:cNvPr id="99" name="Rounded Rectangle 98"/>
            <p:cNvSpPr/>
            <p:nvPr/>
          </p:nvSpPr>
          <p:spPr>
            <a:xfrm>
              <a:off x="9167628" y="3960797"/>
              <a:ext cx="1700358" cy="315675"/>
            </a:xfrm>
            <a:prstGeom prst="roundRect">
              <a:avLst/>
            </a:prstGeom>
            <a:solidFill>
              <a:schemeClr val="accent2">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ts val="1100"/>
                </a:lnSpc>
              </a:pPr>
              <a:r>
                <a:rPr lang="en-US" sz="1050" b="1" dirty="0" smtClean="0">
                  <a:solidFill>
                    <a:schemeClr val="tx1">
                      <a:lumMod val="65000"/>
                      <a:lumOff val="35000"/>
                    </a:schemeClr>
                  </a:solidFill>
                  <a:latin typeface="Courier New" panose="02070309020205020404" pitchFamily="49" charset="0"/>
                  <a:cs typeface="Courier New" panose="02070309020205020404" pitchFamily="49" charset="0"/>
                </a:rPr>
                <a:t>Department of Economics</a:t>
              </a:r>
              <a:endParaRPr lang="en-US" sz="1050" b="1"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100" name="TextBox 99"/>
            <p:cNvSpPr txBox="1"/>
            <p:nvPr/>
          </p:nvSpPr>
          <p:spPr>
            <a:xfrm>
              <a:off x="9540462" y="3762274"/>
              <a:ext cx="1034878" cy="261610"/>
            </a:xfrm>
            <a:prstGeom prst="rect">
              <a:avLst/>
            </a:prstGeom>
            <a:noFill/>
          </p:spPr>
          <p:txBody>
            <a:bodyPr wrap="square" rtlCol="0">
              <a:spAutoFit/>
            </a:bodyPr>
            <a:lstStyle/>
            <a:p>
              <a:r>
                <a:rPr lang="en-US" altLang="zh-HK" sz="1100" b="1" dirty="0" smtClean="0">
                  <a:solidFill>
                    <a:srgbClr val="002060"/>
                  </a:solidFill>
                  <a:latin typeface="Century Gothic" panose="020B0502020202020204" pitchFamily="34" charset="0"/>
                </a:rPr>
                <a:t>CORE</a:t>
              </a:r>
            </a:p>
          </p:txBody>
        </p:sp>
        <p:sp>
          <p:nvSpPr>
            <p:cNvPr id="102" name="Rectangle 101"/>
            <p:cNvSpPr/>
            <p:nvPr/>
          </p:nvSpPr>
          <p:spPr>
            <a:xfrm>
              <a:off x="9951260" y="3724632"/>
              <a:ext cx="1066833" cy="295915"/>
            </a:xfrm>
            <a:prstGeom prst="rect">
              <a:avLst/>
            </a:prstGeom>
          </p:spPr>
          <p:txBody>
            <a:bodyPr wrap="square">
              <a:spAutoFit/>
            </a:bodyPr>
            <a:lstStyle/>
            <a:p>
              <a:pPr>
                <a:lnSpc>
                  <a:spcPts val="1800"/>
                </a:lnSpc>
              </a:pPr>
              <a:r>
                <a:rPr lang="en-US" sz="900" dirty="0" smtClean="0">
                  <a:solidFill>
                    <a:schemeClr val="tx1">
                      <a:lumMod val="85000"/>
                      <a:lumOff val="15000"/>
                    </a:schemeClr>
                  </a:solidFill>
                  <a:latin typeface="Calibri Light" panose="020F0302020204030204" pitchFamily="34" charset="0"/>
                  <a:cs typeface="Calibri Light" panose="020F0302020204030204" pitchFamily="34" charset="0"/>
                </a:rPr>
                <a:t>LU-Organizations</a:t>
              </a:r>
            </a:p>
          </p:txBody>
        </p:sp>
      </p:grpSp>
      <p:grpSp>
        <p:nvGrpSpPr>
          <p:cNvPr id="114" name="Group 113"/>
          <p:cNvGrpSpPr/>
          <p:nvPr/>
        </p:nvGrpSpPr>
        <p:grpSpPr>
          <a:xfrm>
            <a:off x="8814413" y="4937559"/>
            <a:ext cx="2038703" cy="551840"/>
            <a:chOff x="9665610" y="5079872"/>
            <a:chExt cx="2038703" cy="551840"/>
          </a:xfrm>
        </p:grpSpPr>
        <p:sp>
          <p:nvSpPr>
            <p:cNvPr id="111" name="Rounded Rectangle 110"/>
            <p:cNvSpPr/>
            <p:nvPr/>
          </p:nvSpPr>
          <p:spPr>
            <a:xfrm>
              <a:off x="9665610" y="5316037"/>
              <a:ext cx="1700358" cy="315675"/>
            </a:xfrm>
            <a:prstGeom prst="roundRect">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ts val="1100"/>
                </a:lnSpc>
              </a:pPr>
              <a:r>
                <a:rPr lang="en-US" sz="1050" b="1" dirty="0" smtClean="0">
                  <a:solidFill>
                    <a:schemeClr val="tx1">
                      <a:lumMod val="65000"/>
                      <a:lumOff val="35000"/>
                    </a:schemeClr>
                  </a:solidFill>
                  <a:latin typeface="Courier New" panose="02070309020205020404" pitchFamily="49" charset="0"/>
                  <a:cs typeface="Courier New" panose="02070309020205020404" pitchFamily="49" charset="0"/>
                </a:rPr>
                <a:t>University Grant Committee (HKSAR)</a:t>
              </a:r>
              <a:endParaRPr lang="en-US" sz="1050" b="1"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112" name="TextBox 111"/>
            <p:cNvSpPr txBox="1"/>
            <p:nvPr/>
          </p:nvSpPr>
          <p:spPr>
            <a:xfrm>
              <a:off x="9717307" y="5116153"/>
              <a:ext cx="1034878" cy="261610"/>
            </a:xfrm>
            <a:prstGeom prst="rect">
              <a:avLst/>
            </a:prstGeom>
            <a:noFill/>
          </p:spPr>
          <p:txBody>
            <a:bodyPr wrap="square" rtlCol="0">
              <a:spAutoFit/>
            </a:bodyPr>
            <a:lstStyle/>
            <a:p>
              <a:r>
                <a:rPr lang="en-US" altLang="zh-HK" sz="1100" b="1" dirty="0" smtClean="0">
                  <a:solidFill>
                    <a:srgbClr val="002060"/>
                  </a:solidFill>
                  <a:latin typeface="Century Gothic" panose="020B0502020202020204" pitchFamily="34" charset="0"/>
                </a:rPr>
                <a:t>CORE</a:t>
              </a:r>
            </a:p>
          </p:txBody>
        </p:sp>
        <p:sp>
          <p:nvSpPr>
            <p:cNvPr id="113" name="Rectangle 112"/>
            <p:cNvSpPr/>
            <p:nvPr/>
          </p:nvSpPr>
          <p:spPr>
            <a:xfrm>
              <a:off x="10144435" y="5079872"/>
              <a:ext cx="1559878" cy="323165"/>
            </a:xfrm>
            <a:prstGeom prst="rect">
              <a:avLst/>
            </a:prstGeom>
          </p:spPr>
          <p:txBody>
            <a:bodyPr wrap="square">
              <a:spAutoFit/>
            </a:bodyPr>
            <a:lstStyle/>
            <a:p>
              <a:pPr>
                <a:lnSpc>
                  <a:spcPts val="1800"/>
                </a:lnSpc>
              </a:pPr>
              <a:r>
                <a:rPr lang="en-US" sz="900" dirty="0" smtClean="0">
                  <a:solidFill>
                    <a:schemeClr val="tx1">
                      <a:lumMod val="85000"/>
                      <a:lumOff val="15000"/>
                    </a:schemeClr>
                  </a:solidFill>
                  <a:latin typeface="Calibri Light" panose="020F0302020204030204" pitchFamily="34" charset="0"/>
                  <a:cs typeface="Calibri Light" panose="020F0302020204030204" pitchFamily="34" charset="0"/>
                </a:rPr>
                <a:t>External-Organizations</a:t>
              </a:r>
            </a:p>
          </p:txBody>
        </p:sp>
      </p:grpSp>
      <p:sp>
        <p:nvSpPr>
          <p:cNvPr id="115" name="Rounded Rectangle 114"/>
          <p:cNvSpPr/>
          <p:nvPr/>
        </p:nvSpPr>
        <p:spPr>
          <a:xfrm>
            <a:off x="6404846" y="4974208"/>
            <a:ext cx="1563285" cy="271613"/>
          </a:xfrm>
          <a:prstGeom prst="roundRect">
            <a:avLst/>
          </a:prstGeom>
          <a:solidFill>
            <a:schemeClr val="accent4">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102870" fontAlgn="base">
              <a:lnSpc>
                <a:spcPts val="1000"/>
              </a:lnSpc>
            </a:pPr>
            <a:r>
              <a:rPr lang="en-US" sz="1000" dirty="0" smtClean="0">
                <a:solidFill>
                  <a:schemeClr val="tx1">
                    <a:lumMod val="65000"/>
                    <a:lumOff val="35000"/>
                  </a:schemeClr>
                </a:solidFill>
                <a:latin typeface="Courier New" panose="02070309020205020404" pitchFamily="49" charset="0"/>
                <a:cs typeface="Courier New" panose="02070309020205020404" pitchFamily="49" charset="0"/>
              </a:rPr>
              <a:t>UGC</a:t>
            </a:r>
            <a:endParaRPr lang="en-US" sz="1000"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116" name="Rounded Rectangle 115"/>
          <p:cNvSpPr/>
          <p:nvPr/>
        </p:nvSpPr>
        <p:spPr>
          <a:xfrm>
            <a:off x="6404846" y="5318830"/>
            <a:ext cx="1563285" cy="426614"/>
          </a:xfrm>
          <a:prstGeom prst="roundRect">
            <a:avLst/>
          </a:prstGeom>
          <a:solidFill>
            <a:schemeClr val="accent4">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000" dirty="0" smtClean="0">
                <a:solidFill>
                  <a:schemeClr val="tx1">
                    <a:lumMod val="65000"/>
                    <a:lumOff val="35000"/>
                  </a:schemeClr>
                </a:solidFill>
                <a:latin typeface="Courier New" panose="02070309020205020404" pitchFamily="49" charset="0"/>
                <a:cs typeface="Courier New" panose="02070309020205020404" pitchFamily="49" charset="0"/>
              </a:rPr>
              <a:t>University Grant Committee</a:t>
            </a:r>
            <a:endParaRPr lang="en-US" sz="1000" dirty="0">
              <a:solidFill>
                <a:schemeClr val="tx1">
                  <a:lumMod val="65000"/>
                  <a:lumOff val="35000"/>
                </a:schemeClr>
              </a:solidFill>
              <a:latin typeface="Courier New" panose="02070309020205020404" pitchFamily="49" charset="0"/>
              <a:cs typeface="Courier New" panose="02070309020205020404" pitchFamily="49" charset="0"/>
            </a:endParaRPr>
          </a:p>
        </p:txBody>
      </p:sp>
      <p:grpSp>
        <p:nvGrpSpPr>
          <p:cNvPr id="117" name="Group 116"/>
          <p:cNvGrpSpPr/>
          <p:nvPr/>
        </p:nvGrpSpPr>
        <p:grpSpPr>
          <a:xfrm>
            <a:off x="8814413" y="5919537"/>
            <a:ext cx="2038703" cy="551840"/>
            <a:chOff x="9665610" y="5079872"/>
            <a:chExt cx="2038703" cy="551840"/>
          </a:xfrm>
        </p:grpSpPr>
        <p:sp>
          <p:nvSpPr>
            <p:cNvPr id="118" name="Rounded Rectangle 117"/>
            <p:cNvSpPr/>
            <p:nvPr/>
          </p:nvSpPr>
          <p:spPr>
            <a:xfrm>
              <a:off x="9665610" y="5316037"/>
              <a:ext cx="1700358" cy="315675"/>
            </a:xfrm>
            <a:prstGeom prst="roundRect">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ts val="1100"/>
                </a:lnSpc>
              </a:pPr>
              <a:r>
                <a:rPr lang="en-US" sz="1050" b="1" dirty="0" smtClean="0">
                  <a:solidFill>
                    <a:schemeClr val="tx1">
                      <a:lumMod val="65000"/>
                      <a:lumOff val="35000"/>
                    </a:schemeClr>
                  </a:solidFill>
                  <a:latin typeface="Courier New" panose="02070309020205020404" pitchFamily="49" charset="0"/>
                  <a:cs typeface="Courier New" panose="02070309020205020404" pitchFamily="49" charset="0"/>
                </a:rPr>
                <a:t>Stanford University</a:t>
              </a:r>
              <a:endParaRPr lang="en-US" sz="1050" b="1"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119" name="TextBox 118"/>
            <p:cNvSpPr txBox="1"/>
            <p:nvPr/>
          </p:nvSpPr>
          <p:spPr>
            <a:xfrm>
              <a:off x="9717307" y="5116153"/>
              <a:ext cx="1034878" cy="261610"/>
            </a:xfrm>
            <a:prstGeom prst="rect">
              <a:avLst/>
            </a:prstGeom>
            <a:noFill/>
          </p:spPr>
          <p:txBody>
            <a:bodyPr wrap="square" rtlCol="0">
              <a:spAutoFit/>
            </a:bodyPr>
            <a:lstStyle/>
            <a:p>
              <a:r>
                <a:rPr lang="en-US" altLang="zh-HK" sz="1100" b="1" dirty="0" smtClean="0">
                  <a:solidFill>
                    <a:srgbClr val="002060"/>
                  </a:solidFill>
                  <a:latin typeface="Century Gothic" panose="020B0502020202020204" pitchFamily="34" charset="0"/>
                </a:rPr>
                <a:t>CORE</a:t>
              </a:r>
            </a:p>
          </p:txBody>
        </p:sp>
        <p:sp>
          <p:nvSpPr>
            <p:cNvPr id="120" name="Rectangle 119"/>
            <p:cNvSpPr/>
            <p:nvPr/>
          </p:nvSpPr>
          <p:spPr>
            <a:xfrm>
              <a:off x="10144435" y="5079872"/>
              <a:ext cx="1559878" cy="323165"/>
            </a:xfrm>
            <a:prstGeom prst="rect">
              <a:avLst/>
            </a:prstGeom>
          </p:spPr>
          <p:txBody>
            <a:bodyPr wrap="square">
              <a:spAutoFit/>
            </a:bodyPr>
            <a:lstStyle/>
            <a:p>
              <a:pPr>
                <a:lnSpc>
                  <a:spcPts val="1800"/>
                </a:lnSpc>
              </a:pPr>
              <a:r>
                <a:rPr lang="en-US" sz="900" dirty="0" smtClean="0">
                  <a:solidFill>
                    <a:schemeClr val="tx1">
                      <a:lumMod val="85000"/>
                      <a:lumOff val="15000"/>
                    </a:schemeClr>
                  </a:solidFill>
                  <a:latin typeface="Calibri Light" panose="020F0302020204030204" pitchFamily="34" charset="0"/>
                  <a:cs typeface="Calibri Light" panose="020F0302020204030204" pitchFamily="34" charset="0"/>
                </a:rPr>
                <a:t>External-Organizations</a:t>
              </a:r>
            </a:p>
          </p:txBody>
        </p:sp>
      </p:grpSp>
      <p:sp>
        <p:nvSpPr>
          <p:cNvPr id="123" name="Rounded Rectangle 122"/>
          <p:cNvSpPr/>
          <p:nvPr/>
        </p:nvSpPr>
        <p:spPr>
          <a:xfrm>
            <a:off x="6796899" y="5961861"/>
            <a:ext cx="1142201" cy="271613"/>
          </a:xfrm>
          <a:prstGeom prst="roundRect">
            <a:avLst/>
          </a:prstGeom>
          <a:solidFill>
            <a:schemeClr val="accent4">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102870" fontAlgn="base">
              <a:lnSpc>
                <a:spcPts val="1000"/>
              </a:lnSpc>
            </a:pPr>
            <a:r>
              <a:rPr lang="en-US" sz="1000" dirty="0" err="1" smtClean="0">
                <a:solidFill>
                  <a:schemeClr val="tx1">
                    <a:lumMod val="65000"/>
                    <a:lumOff val="35000"/>
                  </a:schemeClr>
                </a:solidFill>
                <a:latin typeface="Courier New" panose="02070309020205020404" pitchFamily="49" charset="0"/>
                <a:cs typeface="Courier New" panose="02070309020205020404" pitchFamily="49" charset="0"/>
              </a:rPr>
              <a:t>Standford</a:t>
            </a:r>
            <a:r>
              <a:rPr lang="en-US" sz="1000" dirty="0" smtClean="0">
                <a:solidFill>
                  <a:schemeClr val="tx1">
                    <a:lumMod val="65000"/>
                    <a:lumOff val="35000"/>
                  </a:schemeClr>
                </a:solidFill>
                <a:latin typeface="Courier New" panose="02070309020205020404" pitchFamily="49" charset="0"/>
                <a:cs typeface="Courier New" panose="02070309020205020404" pitchFamily="49" charset="0"/>
              </a:rPr>
              <a:t> University</a:t>
            </a:r>
            <a:endParaRPr lang="en-US" sz="1000"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124" name="Rounded Rectangle 123"/>
          <p:cNvSpPr/>
          <p:nvPr/>
        </p:nvSpPr>
        <p:spPr>
          <a:xfrm>
            <a:off x="6796899" y="6306483"/>
            <a:ext cx="1142201" cy="426614"/>
          </a:xfrm>
          <a:prstGeom prst="roundRect">
            <a:avLst/>
          </a:prstGeom>
          <a:solidFill>
            <a:schemeClr val="accent4">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000" dirty="0" smtClean="0">
                <a:solidFill>
                  <a:schemeClr val="tx1">
                    <a:lumMod val="65000"/>
                    <a:lumOff val="35000"/>
                  </a:schemeClr>
                </a:solidFill>
                <a:latin typeface="Courier New" panose="02070309020205020404" pitchFamily="49" charset="0"/>
                <a:cs typeface="Courier New" panose="02070309020205020404" pitchFamily="49" charset="0"/>
              </a:rPr>
              <a:t>Stanford University</a:t>
            </a:r>
            <a:endParaRPr lang="en-US" sz="1000" dirty="0">
              <a:solidFill>
                <a:schemeClr val="tx1">
                  <a:lumMod val="65000"/>
                  <a:lumOff val="35000"/>
                </a:schemeClr>
              </a:solidFill>
              <a:latin typeface="Courier New" panose="02070309020205020404" pitchFamily="49" charset="0"/>
              <a:cs typeface="Courier New" panose="02070309020205020404" pitchFamily="49" charset="0"/>
            </a:endParaRPr>
          </a:p>
        </p:txBody>
      </p:sp>
      <p:sp>
        <p:nvSpPr>
          <p:cNvPr id="127" name="Right Bracket 126"/>
          <p:cNvSpPr/>
          <p:nvPr/>
        </p:nvSpPr>
        <p:spPr>
          <a:xfrm>
            <a:off x="7660880" y="1492341"/>
            <a:ext cx="78377" cy="870082"/>
          </a:xfrm>
          <a:prstGeom prst="rightBracket">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9" name="Straight Arrow Connector 128"/>
          <p:cNvCxnSpPr>
            <a:stCxn id="60" idx="3"/>
          </p:cNvCxnSpPr>
          <p:nvPr/>
        </p:nvCxnSpPr>
        <p:spPr>
          <a:xfrm flipV="1">
            <a:off x="7612535" y="1918673"/>
            <a:ext cx="1090553" cy="1676"/>
          </a:xfrm>
          <a:prstGeom prst="straightConnector1">
            <a:avLst/>
          </a:prstGeom>
          <a:ln>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36" name="Right Bracket 135"/>
          <p:cNvSpPr/>
          <p:nvPr/>
        </p:nvSpPr>
        <p:spPr>
          <a:xfrm>
            <a:off x="8053743" y="3778106"/>
            <a:ext cx="78377" cy="870082"/>
          </a:xfrm>
          <a:prstGeom prst="rightBracket">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7" name="Straight Arrow Connector 136"/>
          <p:cNvCxnSpPr>
            <a:stCxn id="136" idx="2"/>
          </p:cNvCxnSpPr>
          <p:nvPr/>
        </p:nvCxnSpPr>
        <p:spPr>
          <a:xfrm>
            <a:off x="8132120" y="4213147"/>
            <a:ext cx="568302" cy="0"/>
          </a:xfrm>
          <a:prstGeom prst="straightConnector1">
            <a:avLst/>
          </a:prstGeom>
          <a:ln>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43" name="Right Bracket 142"/>
          <p:cNvSpPr/>
          <p:nvPr/>
        </p:nvSpPr>
        <p:spPr>
          <a:xfrm>
            <a:off x="8069424" y="4896904"/>
            <a:ext cx="78377" cy="870082"/>
          </a:xfrm>
          <a:prstGeom prst="rightBracket">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4" name="Straight Arrow Connector 143"/>
          <p:cNvCxnSpPr>
            <a:stCxn id="143" idx="2"/>
          </p:cNvCxnSpPr>
          <p:nvPr/>
        </p:nvCxnSpPr>
        <p:spPr>
          <a:xfrm>
            <a:off x="8147801" y="5331945"/>
            <a:ext cx="568302" cy="0"/>
          </a:xfrm>
          <a:prstGeom prst="straightConnector1">
            <a:avLst/>
          </a:prstGeom>
          <a:ln>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45" name="Right Bracket 144"/>
          <p:cNvSpPr/>
          <p:nvPr/>
        </p:nvSpPr>
        <p:spPr>
          <a:xfrm>
            <a:off x="8055599" y="5899193"/>
            <a:ext cx="78377" cy="870082"/>
          </a:xfrm>
          <a:prstGeom prst="rightBracket">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6" name="Straight Arrow Connector 145"/>
          <p:cNvCxnSpPr>
            <a:stCxn id="145" idx="2"/>
          </p:cNvCxnSpPr>
          <p:nvPr/>
        </p:nvCxnSpPr>
        <p:spPr>
          <a:xfrm>
            <a:off x="8133976" y="6334234"/>
            <a:ext cx="568302" cy="0"/>
          </a:xfrm>
          <a:prstGeom prst="straightConnector1">
            <a:avLst/>
          </a:prstGeom>
          <a:ln>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147" name="Group 146"/>
          <p:cNvGrpSpPr/>
          <p:nvPr/>
        </p:nvGrpSpPr>
        <p:grpSpPr>
          <a:xfrm>
            <a:off x="10103199" y="2797040"/>
            <a:ext cx="1917605" cy="598467"/>
            <a:chOff x="6299964" y="1338618"/>
            <a:chExt cx="4530752" cy="1329484"/>
          </a:xfrm>
        </p:grpSpPr>
        <p:sp>
          <p:nvSpPr>
            <p:cNvPr id="148" name="Rectangle 147"/>
            <p:cNvSpPr/>
            <p:nvPr/>
          </p:nvSpPr>
          <p:spPr>
            <a:xfrm>
              <a:off x="6299964" y="1338618"/>
              <a:ext cx="4530752" cy="1329484"/>
            </a:xfrm>
            <a:prstGeom prst="rect">
              <a:avLst/>
            </a:prstGeom>
            <a:solidFill>
              <a:srgbClr val="6646F0"/>
            </a:solidFill>
            <a:ln>
              <a:solidFill>
                <a:srgbClr val="78787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HK" altLang="en-US"/>
            </a:p>
          </p:txBody>
        </p:sp>
        <p:pic>
          <p:nvPicPr>
            <p:cNvPr id="149" name="Picture 1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2382" y="1439148"/>
              <a:ext cx="4386392" cy="1142158"/>
            </a:xfrm>
            <a:prstGeom prst="rect">
              <a:avLst/>
            </a:prstGeom>
          </p:spPr>
        </p:pic>
      </p:grpSp>
      <p:cxnSp>
        <p:nvCxnSpPr>
          <p:cNvPr id="151" name="Elbow Connector 150"/>
          <p:cNvCxnSpPr>
            <a:stCxn id="63" idx="3"/>
          </p:cNvCxnSpPr>
          <p:nvPr/>
        </p:nvCxnSpPr>
        <p:spPr>
          <a:xfrm>
            <a:off x="10480754" y="1921376"/>
            <a:ext cx="587296" cy="78833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3" name="Elbow Connector 152"/>
          <p:cNvCxnSpPr>
            <a:stCxn id="99" idx="3"/>
          </p:cNvCxnSpPr>
          <p:nvPr/>
        </p:nvCxnSpPr>
        <p:spPr>
          <a:xfrm flipV="1">
            <a:off x="10486509" y="3440761"/>
            <a:ext cx="560905" cy="77888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8" name="Elbow Connector 157"/>
          <p:cNvCxnSpPr>
            <a:stCxn id="111" idx="3"/>
          </p:cNvCxnSpPr>
          <p:nvPr/>
        </p:nvCxnSpPr>
        <p:spPr>
          <a:xfrm flipV="1">
            <a:off x="10514771" y="4213147"/>
            <a:ext cx="547230" cy="11184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59" name="Elbow Connector 158"/>
          <p:cNvCxnSpPr>
            <a:stCxn id="118" idx="3"/>
          </p:cNvCxnSpPr>
          <p:nvPr/>
        </p:nvCxnSpPr>
        <p:spPr>
          <a:xfrm flipV="1">
            <a:off x="10514771" y="5334561"/>
            <a:ext cx="553279" cy="978979"/>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94860" y="763450"/>
            <a:ext cx="4679677" cy="523220"/>
          </a:xfrm>
          <a:prstGeom prst="rect">
            <a:avLst/>
          </a:prstGeom>
          <a:noFill/>
        </p:spPr>
        <p:txBody>
          <a:bodyPr wrap="square" rtlCol="0">
            <a:spAutoFit/>
          </a:bodyPr>
          <a:lstStyle/>
          <a:p>
            <a:r>
              <a:rPr lang="en-US" altLang="zh-HK" sz="1400" b="1" dirty="0" smtClean="0">
                <a:solidFill>
                  <a:srgbClr val="002060"/>
                </a:solidFill>
                <a:latin typeface="Century Gothic" panose="020B0502020202020204" pitchFamily="34" charset="0"/>
              </a:rPr>
              <a:t>Result Entities – </a:t>
            </a:r>
          </a:p>
          <a:p>
            <a:r>
              <a:rPr lang="en-US" altLang="zh-HK" sz="1400" dirty="0">
                <a:solidFill>
                  <a:schemeClr val="tx1">
                    <a:lumMod val="65000"/>
                    <a:lumOff val="35000"/>
                  </a:schemeClr>
                </a:solidFill>
                <a:latin typeface="Century Gothic" panose="020B0502020202020204" pitchFamily="34" charset="0"/>
              </a:rPr>
              <a:t> </a:t>
            </a:r>
            <a:r>
              <a:rPr lang="en-US" altLang="zh-HK" sz="1200" dirty="0" smtClean="0">
                <a:solidFill>
                  <a:srgbClr val="004FEE"/>
                </a:solidFill>
                <a:latin typeface="Century Gothic" panose="020B0502020202020204" pitchFamily="34" charset="0"/>
              </a:rPr>
              <a:t>Normalization with </a:t>
            </a:r>
            <a:r>
              <a:rPr lang="en-US" altLang="zh-HK" sz="1200" dirty="0" err="1" smtClean="0">
                <a:solidFill>
                  <a:srgbClr val="004FEE"/>
                </a:solidFill>
                <a:latin typeface="Century Gothic" panose="020B0502020202020204" pitchFamily="34" charset="0"/>
              </a:rPr>
              <a:t>Open</a:t>
            </a:r>
            <a:r>
              <a:rPr lang="en-US" altLang="zh-TW" sz="1200" dirty="0" err="1" smtClean="0">
                <a:solidFill>
                  <a:srgbClr val="004FEE"/>
                </a:solidFill>
                <a:latin typeface="Century Gothic" panose="020B0502020202020204" pitchFamily="34" charset="0"/>
              </a:rPr>
              <a:t>Refine</a:t>
            </a:r>
            <a:endParaRPr lang="en-US" altLang="zh-HK" sz="1200" dirty="0">
              <a:solidFill>
                <a:srgbClr val="004FEE"/>
              </a:solidFill>
              <a:latin typeface="KaiTi" panose="02010609060101010101" pitchFamily="49" charset="-122"/>
              <a:ea typeface="KaiTi" panose="02010609060101010101" pitchFamily="49" charset="-122"/>
            </a:endParaRPr>
          </a:p>
        </p:txBody>
      </p:sp>
    </p:spTree>
    <p:extLst>
      <p:ext uri="{BB962C8B-B14F-4D97-AF65-F5344CB8AC3E}">
        <p14:creationId xmlns:p14="http://schemas.microsoft.com/office/powerpoint/2010/main" val="406234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9228418" y="2441330"/>
            <a:ext cx="2604994" cy="1054349"/>
            <a:chOff x="9326588" y="685305"/>
            <a:chExt cx="2604994" cy="1054349"/>
          </a:xfrm>
        </p:grpSpPr>
        <p:sp>
          <p:nvSpPr>
            <p:cNvPr id="21" name="Rectangle 20"/>
            <p:cNvSpPr/>
            <p:nvPr/>
          </p:nvSpPr>
          <p:spPr>
            <a:xfrm>
              <a:off x="9850842" y="784868"/>
              <a:ext cx="1976867" cy="307777"/>
            </a:xfrm>
            <a:prstGeom prst="rect">
              <a:avLst/>
            </a:prstGeom>
          </p:spPr>
          <p:txBody>
            <a:bodyPr wrap="square">
              <a:spAutoFit/>
            </a:bodyPr>
            <a:lstStyle/>
            <a:p>
              <a:r>
                <a:rPr lang="en-US" sz="1400" dirty="0" err="1" smtClean="0">
                  <a:solidFill>
                    <a:srgbClr val="002060"/>
                  </a:solidFill>
                  <a:latin typeface="Century Gothic" panose="020B0502020202020204" pitchFamily="34" charset="0"/>
                </a:rPr>
                <a:t>indable</a:t>
              </a:r>
              <a:endParaRPr lang="en-US" sz="1400" dirty="0">
                <a:solidFill>
                  <a:srgbClr val="002060"/>
                </a:solidFill>
                <a:latin typeface="Century Gothic" panose="020B0502020202020204" pitchFamily="34" charset="0"/>
              </a:endParaRPr>
            </a:p>
          </p:txBody>
        </p:sp>
        <p:grpSp>
          <p:nvGrpSpPr>
            <p:cNvPr id="18" name="Group 17"/>
            <p:cNvGrpSpPr/>
            <p:nvPr/>
          </p:nvGrpSpPr>
          <p:grpSpPr>
            <a:xfrm>
              <a:off x="9326588" y="685305"/>
              <a:ext cx="1189564" cy="830997"/>
              <a:chOff x="544827" y="1564263"/>
              <a:chExt cx="1189564" cy="830997"/>
            </a:xfrm>
          </p:grpSpPr>
          <p:sp>
            <p:nvSpPr>
              <p:cNvPr id="19" name="Flowchart: Process 18"/>
              <p:cNvSpPr/>
              <p:nvPr/>
            </p:nvSpPr>
            <p:spPr>
              <a:xfrm>
                <a:off x="544827" y="1742010"/>
                <a:ext cx="589372" cy="583365"/>
              </a:xfrm>
              <a:prstGeom prst="flowChartProcess">
                <a:avLst/>
              </a:prstGeom>
              <a:solidFill>
                <a:srgbClr val="00206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TextBox 19"/>
              <p:cNvSpPr txBox="1"/>
              <p:nvPr/>
            </p:nvSpPr>
            <p:spPr>
              <a:xfrm>
                <a:off x="742826" y="1564263"/>
                <a:ext cx="991565" cy="830997"/>
              </a:xfrm>
              <a:prstGeom prst="rect">
                <a:avLst/>
              </a:prstGeom>
              <a:noFill/>
            </p:spPr>
            <p:txBody>
              <a:bodyPr wrap="square" rtlCol="0">
                <a:spAutoFit/>
              </a:bodyPr>
              <a:lstStyle/>
              <a:p>
                <a:r>
                  <a:rPr lang="en-US" altLang="zh-HK" sz="4800" b="1" dirty="0" smtClean="0">
                    <a:solidFill>
                      <a:schemeClr val="bg1"/>
                    </a:solidFill>
                    <a:latin typeface="Century Gothic" panose="020B0502020202020204" pitchFamily="34" charset="0"/>
                  </a:rPr>
                  <a:t>F</a:t>
                </a:r>
                <a:endParaRPr lang="en-US" altLang="zh-HK" sz="4800" b="1" dirty="0">
                  <a:solidFill>
                    <a:schemeClr val="bg1"/>
                  </a:solidFill>
                  <a:latin typeface="Century Gothic" panose="020B0502020202020204" pitchFamily="34" charset="0"/>
                  <a:ea typeface="KaiTi" panose="02010609060101010101" pitchFamily="49" charset="-122"/>
                </a:endParaRPr>
              </a:p>
            </p:txBody>
          </p:sp>
        </p:grpSp>
        <p:sp>
          <p:nvSpPr>
            <p:cNvPr id="22" name="Rectangle 21"/>
            <p:cNvSpPr/>
            <p:nvPr/>
          </p:nvSpPr>
          <p:spPr>
            <a:xfrm>
              <a:off x="9868753" y="1031768"/>
              <a:ext cx="2062829" cy="707886"/>
            </a:xfrm>
            <a:prstGeom prst="rect">
              <a:avLst/>
            </a:prstGeom>
          </p:spPr>
          <p:txBody>
            <a:bodyPr wrap="square">
              <a:spAutoFit/>
            </a:bodyPr>
            <a:lstStyle/>
            <a:p>
              <a:pPr marL="91440" indent="-91440" fontAlgn="base">
                <a:buFont typeface="Arial" panose="020B0604020202020204" pitchFamily="34" charset="0"/>
                <a:buChar char="•"/>
              </a:pPr>
              <a:r>
                <a:rPr lang="en-US" sz="1000" dirty="0" smtClean="0">
                  <a:solidFill>
                    <a:srgbClr val="111481"/>
                  </a:solidFill>
                  <a:latin typeface="Century Gothic" panose="020B0502020202020204" pitchFamily="34" charset="0"/>
                </a:rPr>
                <a:t>Research Activities all held under his designated profile </a:t>
              </a:r>
            </a:p>
            <a:p>
              <a:pPr marL="91440" indent="-91440" fontAlgn="base">
                <a:buFont typeface="Arial" panose="020B0604020202020204" pitchFamily="34" charset="0"/>
                <a:buChar char="•"/>
              </a:pPr>
              <a:r>
                <a:rPr lang="en-US" sz="1000" dirty="0" smtClean="0">
                  <a:solidFill>
                    <a:srgbClr val="111481"/>
                  </a:solidFill>
                  <a:latin typeface="Century Gothic" panose="020B0502020202020204" pitchFamily="34" charset="0"/>
                </a:rPr>
                <a:t>Common searchable interface</a:t>
              </a:r>
              <a:r>
                <a:rPr lang="en-US" sz="1000" dirty="0">
                  <a:solidFill>
                    <a:srgbClr val="111481"/>
                  </a:solidFill>
                  <a:latin typeface="Century Gothic" panose="020B0502020202020204" pitchFamily="34" charset="0"/>
                </a:rPr>
                <a:t>  </a:t>
              </a:r>
            </a:p>
          </p:txBody>
        </p:sp>
      </p:grpSp>
      <p:grpSp>
        <p:nvGrpSpPr>
          <p:cNvPr id="6" name="Group 5"/>
          <p:cNvGrpSpPr/>
          <p:nvPr/>
        </p:nvGrpSpPr>
        <p:grpSpPr>
          <a:xfrm>
            <a:off x="90667" y="20060"/>
            <a:ext cx="5033536" cy="1520335"/>
            <a:chOff x="370267" y="195524"/>
            <a:chExt cx="5033536" cy="1520335"/>
          </a:xfrm>
        </p:grpSpPr>
        <p:pic>
          <p:nvPicPr>
            <p:cNvPr id="3" name="Picture 2"/>
            <p:cNvPicPr>
              <a:picLocks noChangeAspect="1"/>
            </p:cNvPicPr>
            <p:nvPr/>
          </p:nvPicPr>
          <p:blipFill>
            <a:blip r:embed="rId2"/>
            <a:stretch>
              <a:fillRect/>
            </a:stretch>
          </p:blipFill>
          <p:spPr>
            <a:xfrm>
              <a:off x="372639" y="195524"/>
              <a:ext cx="5031164" cy="513726"/>
            </a:xfrm>
            <a:prstGeom prst="rect">
              <a:avLst/>
            </a:prstGeom>
          </p:spPr>
        </p:pic>
        <p:pic>
          <p:nvPicPr>
            <p:cNvPr id="5" name="Picture 4"/>
            <p:cNvPicPr>
              <a:picLocks noChangeAspect="1"/>
            </p:cNvPicPr>
            <p:nvPr/>
          </p:nvPicPr>
          <p:blipFill>
            <a:blip r:embed="rId3"/>
            <a:stretch>
              <a:fillRect/>
            </a:stretch>
          </p:blipFill>
          <p:spPr>
            <a:xfrm>
              <a:off x="370267" y="709250"/>
              <a:ext cx="4897016" cy="1006609"/>
            </a:xfrm>
            <a:prstGeom prst="rect">
              <a:avLst/>
            </a:prstGeom>
          </p:spPr>
        </p:pic>
      </p:grpSp>
      <p:pic>
        <p:nvPicPr>
          <p:cNvPr id="9" name="Picture 8"/>
          <p:cNvPicPr>
            <a:picLocks noChangeAspect="1"/>
          </p:cNvPicPr>
          <p:nvPr/>
        </p:nvPicPr>
        <p:blipFill>
          <a:blip r:embed="rId4"/>
          <a:stretch>
            <a:fillRect/>
          </a:stretch>
        </p:blipFill>
        <p:spPr>
          <a:xfrm>
            <a:off x="5042573" y="3472531"/>
            <a:ext cx="4026703" cy="2960981"/>
          </a:xfrm>
          <a:prstGeom prst="rect">
            <a:avLst/>
          </a:prstGeom>
        </p:spPr>
      </p:pic>
      <p:pic>
        <p:nvPicPr>
          <p:cNvPr id="10" name="Picture 9"/>
          <p:cNvPicPr>
            <a:picLocks noChangeAspect="1"/>
          </p:cNvPicPr>
          <p:nvPr/>
        </p:nvPicPr>
        <p:blipFill>
          <a:blip r:embed="rId5"/>
          <a:stretch>
            <a:fillRect/>
          </a:stretch>
        </p:blipFill>
        <p:spPr>
          <a:xfrm>
            <a:off x="5160925" y="607879"/>
            <a:ext cx="3741238" cy="2633177"/>
          </a:xfrm>
          <a:prstGeom prst="rect">
            <a:avLst/>
          </a:prstGeom>
        </p:spPr>
      </p:pic>
      <p:grpSp>
        <p:nvGrpSpPr>
          <p:cNvPr id="26" name="Group 25"/>
          <p:cNvGrpSpPr/>
          <p:nvPr/>
        </p:nvGrpSpPr>
        <p:grpSpPr>
          <a:xfrm>
            <a:off x="9228418" y="3806321"/>
            <a:ext cx="2604993" cy="1058006"/>
            <a:chOff x="8818987" y="5923805"/>
            <a:chExt cx="2604993" cy="1058006"/>
          </a:xfrm>
        </p:grpSpPr>
        <p:sp>
          <p:nvSpPr>
            <p:cNvPr id="23" name="Rectangle 22"/>
            <p:cNvSpPr/>
            <p:nvPr/>
          </p:nvSpPr>
          <p:spPr>
            <a:xfrm>
              <a:off x="9360484" y="6024514"/>
              <a:ext cx="1976867" cy="307777"/>
            </a:xfrm>
            <a:prstGeom prst="rect">
              <a:avLst/>
            </a:prstGeom>
          </p:spPr>
          <p:txBody>
            <a:bodyPr wrap="square">
              <a:spAutoFit/>
            </a:bodyPr>
            <a:lstStyle/>
            <a:p>
              <a:r>
                <a:rPr lang="en-US" sz="1400" dirty="0" err="1" smtClean="0">
                  <a:solidFill>
                    <a:srgbClr val="0038A8"/>
                  </a:solidFill>
                  <a:latin typeface="Century Gothic" panose="020B0502020202020204" pitchFamily="34" charset="0"/>
                </a:rPr>
                <a:t>ccessible</a:t>
              </a:r>
              <a:endParaRPr lang="en-US" sz="1400" dirty="0">
                <a:solidFill>
                  <a:srgbClr val="0038A8"/>
                </a:solidFill>
                <a:latin typeface="Century Gothic" panose="020B0502020202020204" pitchFamily="34" charset="0"/>
              </a:endParaRPr>
            </a:p>
          </p:txBody>
        </p:sp>
        <p:grpSp>
          <p:nvGrpSpPr>
            <p:cNvPr id="15" name="Group 14"/>
            <p:cNvGrpSpPr/>
            <p:nvPr/>
          </p:nvGrpSpPr>
          <p:grpSpPr>
            <a:xfrm>
              <a:off x="8818987" y="5923805"/>
              <a:ext cx="1037280" cy="830997"/>
              <a:chOff x="4668461" y="471229"/>
              <a:chExt cx="1037280" cy="830997"/>
            </a:xfrm>
          </p:grpSpPr>
          <p:sp>
            <p:nvSpPr>
              <p:cNvPr id="16" name="Flowchart: Process 15"/>
              <p:cNvSpPr/>
              <p:nvPr/>
            </p:nvSpPr>
            <p:spPr>
              <a:xfrm>
                <a:off x="4668461" y="657534"/>
                <a:ext cx="593265" cy="580297"/>
              </a:xfrm>
              <a:prstGeom prst="flowChartProcess">
                <a:avLst/>
              </a:prstGeom>
              <a:solidFill>
                <a:srgbClr val="0038A8"/>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0069B8"/>
                  </a:solidFill>
                </a:endParaRPr>
              </a:p>
            </p:txBody>
          </p:sp>
          <p:sp>
            <p:nvSpPr>
              <p:cNvPr id="17" name="TextBox 16"/>
              <p:cNvSpPr txBox="1"/>
              <p:nvPr/>
            </p:nvSpPr>
            <p:spPr>
              <a:xfrm>
                <a:off x="4714176" y="471229"/>
                <a:ext cx="991565" cy="830997"/>
              </a:xfrm>
              <a:prstGeom prst="rect">
                <a:avLst/>
              </a:prstGeom>
              <a:noFill/>
            </p:spPr>
            <p:txBody>
              <a:bodyPr wrap="square" rtlCol="0">
                <a:spAutoFit/>
              </a:bodyPr>
              <a:lstStyle/>
              <a:p>
                <a:r>
                  <a:rPr lang="en-US" altLang="zh-HK" sz="4800" b="1" dirty="0" smtClean="0">
                    <a:solidFill>
                      <a:schemeClr val="accent5">
                        <a:lumMod val="20000"/>
                        <a:lumOff val="80000"/>
                      </a:schemeClr>
                    </a:solidFill>
                    <a:latin typeface="Century Gothic" panose="020B0502020202020204" pitchFamily="34" charset="0"/>
                  </a:rPr>
                  <a:t>A</a:t>
                </a:r>
                <a:endParaRPr lang="en-US" altLang="zh-HK" sz="4800" b="1" dirty="0">
                  <a:solidFill>
                    <a:schemeClr val="accent5">
                      <a:lumMod val="20000"/>
                      <a:lumOff val="80000"/>
                    </a:schemeClr>
                  </a:solidFill>
                  <a:latin typeface="Century Gothic" panose="020B0502020202020204" pitchFamily="34" charset="0"/>
                  <a:ea typeface="KaiTi" panose="02010609060101010101" pitchFamily="49" charset="-122"/>
                </a:endParaRPr>
              </a:p>
            </p:txBody>
          </p:sp>
        </p:grpSp>
        <p:sp>
          <p:nvSpPr>
            <p:cNvPr id="24" name="Rectangle 23"/>
            <p:cNvSpPr/>
            <p:nvPr/>
          </p:nvSpPr>
          <p:spPr>
            <a:xfrm>
              <a:off x="9360485" y="6273925"/>
              <a:ext cx="2063495" cy="707886"/>
            </a:xfrm>
            <a:prstGeom prst="rect">
              <a:avLst/>
            </a:prstGeom>
          </p:spPr>
          <p:txBody>
            <a:bodyPr wrap="square">
              <a:spAutoFit/>
            </a:bodyPr>
            <a:lstStyle/>
            <a:p>
              <a:pPr marL="91440" indent="-91440" fontAlgn="base">
                <a:buFont typeface="Arial" panose="020B0604020202020204" pitchFamily="34" charset="0"/>
                <a:buChar char="•"/>
              </a:pPr>
              <a:r>
                <a:rPr lang="en-US" sz="1000" dirty="0" smtClean="0">
                  <a:solidFill>
                    <a:srgbClr val="0038A8"/>
                  </a:solidFill>
                  <a:latin typeface="Century Gothic" panose="020B0502020202020204" pitchFamily="34" charset="0"/>
                </a:rPr>
                <a:t>Researcher / His Trusted Staff / Authorized Stakeholders can access or extract data from Admin interface</a:t>
              </a:r>
              <a:endParaRPr lang="en-US" sz="1000" dirty="0">
                <a:solidFill>
                  <a:srgbClr val="0038A8"/>
                </a:solidFill>
                <a:latin typeface="Century Gothic" panose="020B0502020202020204" pitchFamily="34" charset="0"/>
              </a:endParaRPr>
            </a:p>
          </p:txBody>
        </p:sp>
      </p:grpSp>
      <p:grpSp>
        <p:nvGrpSpPr>
          <p:cNvPr id="29" name="Group 28"/>
          <p:cNvGrpSpPr/>
          <p:nvPr/>
        </p:nvGrpSpPr>
        <p:grpSpPr>
          <a:xfrm>
            <a:off x="90666" y="1446416"/>
            <a:ext cx="4744004" cy="6593731"/>
            <a:chOff x="418766" y="1594499"/>
            <a:chExt cx="4744004" cy="6593731"/>
          </a:xfrm>
        </p:grpSpPr>
        <p:pic>
          <p:nvPicPr>
            <p:cNvPr id="25" name="Picture 24"/>
            <p:cNvPicPr>
              <a:picLocks noChangeAspect="1"/>
            </p:cNvPicPr>
            <p:nvPr/>
          </p:nvPicPr>
          <p:blipFill>
            <a:blip r:embed="rId6"/>
            <a:stretch>
              <a:fillRect/>
            </a:stretch>
          </p:blipFill>
          <p:spPr>
            <a:xfrm>
              <a:off x="418766" y="1594499"/>
              <a:ext cx="4744004" cy="6593731"/>
            </a:xfrm>
            <a:prstGeom prst="rect">
              <a:avLst/>
            </a:prstGeom>
          </p:spPr>
        </p:pic>
        <p:sp>
          <p:nvSpPr>
            <p:cNvPr id="11" name="Rectangle 10"/>
            <p:cNvSpPr/>
            <p:nvPr/>
          </p:nvSpPr>
          <p:spPr>
            <a:xfrm>
              <a:off x="479797" y="2183885"/>
              <a:ext cx="478972" cy="13025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24721" y="3128407"/>
              <a:ext cx="478972" cy="13025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27985" y="4576884"/>
              <a:ext cx="478972" cy="13025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015218" y="5345999"/>
              <a:ext cx="522515" cy="1393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06791" y="6581595"/>
              <a:ext cx="522515" cy="1393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49948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8471</TotalTime>
  <Words>2044</Words>
  <Application>Microsoft Office PowerPoint</Application>
  <PresentationFormat>Widescreen</PresentationFormat>
  <Paragraphs>386</Paragraphs>
  <Slides>17</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17</vt:i4>
      </vt:variant>
    </vt:vector>
  </HeadingPairs>
  <TitlesOfParts>
    <vt:vector size="30" baseType="lpstr">
      <vt:lpstr>KaiTi</vt:lpstr>
      <vt:lpstr>新細明體</vt:lpstr>
      <vt:lpstr>Arial</vt:lpstr>
      <vt:lpstr>Arial Black</vt:lpstr>
      <vt:lpstr>Arial Narrow</vt:lpstr>
      <vt:lpstr>Calibri</vt:lpstr>
      <vt:lpstr>Calibri Light</vt:lpstr>
      <vt:lpstr>Cambria Math</vt:lpstr>
      <vt:lpstr>Century Gothic</vt:lpstr>
      <vt:lpstr>Century Schoolbook</vt:lpstr>
      <vt:lpstr>Courier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Lingnan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Sze Lui Sheila</dc:creator>
  <cp:lastModifiedBy>CHEUNG Sze Lui Sheila</cp:lastModifiedBy>
  <cp:revision>364</cp:revision>
  <cp:lastPrinted>2021-01-20T11:00:17Z</cp:lastPrinted>
  <dcterms:created xsi:type="dcterms:W3CDTF">2020-12-15T04:21:12Z</dcterms:created>
  <dcterms:modified xsi:type="dcterms:W3CDTF">2021-01-26T08:54:05Z</dcterms:modified>
</cp:coreProperties>
</file>